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59" r:id="rId5"/>
    <p:sldId id="267" r:id="rId6"/>
    <p:sldId id="260" r:id="rId7"/>
    <p:sldId id="261" r:id="rId8"/>
    <p:sldId id="262" r:id="rId9"/>
    <p:sldId id="263" r:id="rId10"/>
    <p:sldId id="264" r:id="rId11"/>
    <p:sldId id="265"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94660"/>
  </p:normalViewPr>
  <p:slideViewPr>
    <p:cSldViewPr snapToGrid="0">
      <p:cViewPr varScale="1">
        <p:scale>
          <a:sx n="56" d="100"/>
          <a:sy n="56" d="100"/>
        </p:scale>
        <p:origin x="48" y="1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lker powell" userId="f62f1b25f5c30e36" providerId="LiveId" clId="{3BC9BA83-1E7C-451C-BD4D-96DA7A46E3C3}"/>
    <pc:docChg chg="custSel modSld">
      <pc:chgData name="walker powell" userId="f62f1b25f5c30e36" providerId="LiveId" clId="{3BC9BA83-1E7C-451C-BD4D-96DA7A46E3C3}" dt="2026-06-19T21:11:00.690" v="56" actId="20577"/>
      <pc:docMkLst>
        <pc:docMk/>
      </pc:docMkLst>
      <pc:sldChg chg="modNotesTx">
        <pc:chgData name="walker powell" userId="f62f1b25f5c30e36" providerId="LiveId" clId="{3BC9BA83-1E7C-451C-BD4D-96DA7A46E3C3}" dt="2026-06-19T21:11:00.690" v="56" actId="20577"/>
        <pc:sldMkLst>
          <pc:docMk/>
          <pc:sldMk cId="3612835987" sldId="2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998EA3-194B-4073-9B41-3BDA223C0BB3}" type="datetimeFigureOut">
              <a:rPr lang="en-US" smtClean="0"/>
              <a:t>6/19/2026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E35B64-827D-4469-8B74-E0511EC6E81D}" type="slidenum">
              <a:rPr lang="en-US" smtClean="0"/>
              <a:t>‹#›</a:t>
            </a:fld>
            <a:endParaRPr lang="en-US"/>
          </a:p>
        </p:txBody>
      </p:sp>
    </p:spTree>
    <p:extLst>
      <p:ext uri="{BB962C8B-B14F-4D97-AF65-F5344CB8AC3E}">
        <p14:creationId xmlns:p14="http://schemas.microsoft.com/office/powerpoint/2010/main" val="487194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initially selected this book because the title caught my eye. As a nurse moving into more leadership-focused roles, I sometimes encounter policies and procedures that have been in place for years, even decades, and are simply accepted as law. While these policies may have been effective in the past, many of them need to be updated or retired entirely. </a:t>
            </a:r>
          </a:p>
          <a:p>
            <a:endParaRPr lang="en-US" dirty="0"/>
          </a:p>
        </p:txBody>
      </p:sp>
      <p:sp>
        <p:nvSpPr>
          <p:cNvPr id="4" name="Slide Number Placeholder 3"/>
          <p:cNvSpPr>
            <a:spLocks noGrp="1"/>
          </p:cNvSpPr>
          <p:nvPr>
            <p:ph type="sldNum" sz="quarter" idx="5"/>
          </p:nvPr>
        </p:nvSpPr>
        <p:spPr/>
        <p:txBody>
          <a:bodyPr/>
          <a:lstStyle/>
          <a:p>
            <a:fld id="{75E35B64-827D-4469-8B74-E0511EC6E81D}" type="slidenum">
              <a:rPr lang="en-US" smtClean="0"/>
              <a:t>2</a:t>
            </a:fld>
            <a:endParaRPr lang="en-US"/>
          </a:p>
        </p:txBody>
      </p:sp>
    </p:spTree>
    <p:extLst>
      <p:ext uri="{BB962C8B-B14F-4D97-AF65-F5344CB8AC3E}">
        <p14:creationId xmlns:p14="http://schemas.microsoft.com/office/powerpoint/2010/main" val="7069540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my current and future leadership roles, I can apply what I learned by recognizing individual strengths during orientation, improving communication, and tailoring feedback. This can help improve both team performance and patient care outcomes. Thus, I would recommend this text for any nurse, not just those in leadership roles.</a:t>
            </a:r>
          </a:p>
          <a:p>
            <a:endParaRPr lang="en-US" dirty="0"/>
          </a:p>
        </p:txBody>
      </p:sp>
      <p:sp>
        <p:nvSpPr>
          <p:cNvPr id="4" name="Slide Number Placeholder 3"/>
          <p:cNvSpPr>
            <a:spLocks noGrp="1"/>
          </p:cNvSpPr>
          <p:nvPr>
            <p:ph type="sldNum" sz="quarter" idx="5"/>
          </p:nvPr>
        </p:nvSpPr>
        <p:spPr/>
        <p:txBody>
          <a:bodyPr/>
          <a:lstStyle/>
          <a:p>
            <a:fld id="{75E35B64-827D-4469-8B74-E0511EC6E81D}" type="slidenum">
              <a:rPr lang="en-US" smtClean="0"/>
              <a:t>11</a:t>
            </a:fld>
            <a:endParaRPr lang="en-US"/>
          </a:p>
        </p:txBody>
      </p:sp>
    </p:spTree>
    <p:extLst>
      <p:ext uri="{BB962C8B-B14F-4D97-AF65-F5344CB8AC3E}">
        <p14:creationId xmlns:p14="http://schemas.microsoft.com/office/powerpoint/2010/main" val="4241414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can’t figure out the hanging indent </a:t>
            </a:r>
            <a:r>
              <a:rPr lang="en-US"/>
              <a:t>on this one </a:t>
            </a:r>
          </a:p>
        </p:txBody>
      </p:sp>
      <p:sp>
        <p:nvSpPr>
          <p:cNvPr id="4" name="Slide Number Placeholder 3"/>
          <p:cNvSpPr>
            <a:spLocks noGrp="1"/>
          </p:cNvSpPr>
          <p:nvPr>
            <p:ph type="sldNum" sz="quarter" idx="5"/>
          </p:nvPr>
        </p:nvSpPr>
        <p:spPr/>
        <p:txBody>
          <a:bodyPr/>
          <a:lstStyle/>
          <a:p>
            <a:fld id="{75E35B64-827D-4469-8B74-E0511EC6E81D}" type="slidenum">
              <a:rPr lang="en-US" smtClean="0"/>
              <a:t>12</a:t>
            </a:fld>
            <a:endParaRPr lang="en-US"/>
          </a:p>
        </p:txBody>
      </p:sp>
    </p:spTree>
    <p:extLst>
      <p:ext uri="{BB962C8B-B14F-4D97-AF65-F5344CB8AC3E}">
        <p14:creationId xmlns:p14="http://schemas.microsoft.com/office/powerpoint/2010/main" val="3684061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authors’ purpose was to assess what makes a manager successful. Instead of relying on theory alone, the authors studied and interviewed real-world managers across the industry to identify what leads to high-performing teams</a:t>
            </a:r>
          </a:p>
        </p:txBody>
      </p:sp>
      <p:sp>
        <p:nvSpPr>
          <p:cNvPr id="4" name="Slide Number Placeholder 3"/>
          <p:cNvSpPr>
            <a:spLocks noGrp="1"/>
          </p:cNvSpPr>
          <p:nvPr>
            <p:ph type="sldNum" sz="quarter" idx="5"/>
          </p:nvPr>
        </p:nvSpPr>
        <p:spPr/>
        <p:txBody>
          <a:bodyPr/>
          <a:lstStyle/>
          <a:p>
            <a:fld id="{75E35B64-827D-4469-8B74-E0511EC6E81D}" type="slidenum">
              <a:rPr lang="en-US" smtClean="0"/>
              <a:t>3</a:t>
            </a:fld>
            <a:endParaRPr lang="en-US"/>
          </a:p>
        </p:txBody>
      </p:sp>
    </p:spTree>
    <p:extLst>
      <p:ext uri="{BB962C8B-B14F-4D97-AF65-F5344CB8AC3E}">
        <p14:creationId xmlns:p14="http://schemas.microsoft.com/office/powerpoint/2010/main" val="274903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book argues that successful managers do not try to fix weaknesses but instead build upon individual strengths. It introduces the idea that employees perform best when their natural strengths are recognized and supported.</a:t>
            </a:r>
          </a:p>
          <a:p>
            <a:endParaRPr lang="en-US" dirty="0"/>
          </a:p>
        </p:txBody>
      </p:sp>
      <p:sp>
        <p:nvSpPr>
          <p:cNvPr id="4" name="Slide Number Placeholder 3"/>
          <p:cNvSpPr>
            <a:spLocks noGrp="1"/>
          </p:cNvSpPr>
          <p:nvPr>
            <p:ph type="sldNum" sz="quarter" idx="5"/>
          </p:nvPr>
        </p:nvSpPr>
        <p:spPr/>
        <p:txBody>
          <a:bodyPr/>
          <a:lstStyle/>
          <a:p>
            <a:fld id="{75E35B64-827D-4469-8B74-E0511EC6E81D}" type="slidenum">
              <a:rPr lang="en-US" smtClean="0"/>
              <a:t>4</a:t>
            </a:fld>
            <a:endParaRPr lang="en-US"/>
          </a:p>
        </p:txBody>
      </p:sp>
    </p:spTree>
    <p:extLst>
      <p:ext uri="{BB962C8B-B14F-4D97-AF65-F5344CB8AC3E}">
        <p14:creationId xmlns:p14="http://schemas.microsoft.com/office/powerpoint/2010/main" val="2181302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major takeaway is that strong managers focus on what employees do well rather than constantly correcting weaknesses. This approach increases nurses' confidence, performance, and job satisfaction.</a:t>
            </a:r>
          </a:p>
          <a:p>
            <a:endParaRPr lang="en-US" dirty="0"/>
          </a:p>
        </p:txBody>
      </p:sp>
      <p:sp>
        <p:nvSpPr>
          <p:cNvPr id="4" name="Slide Number Placeholder 3"/>
          <p:cNvSpPr>
            <a:spLocks noGrp="1"/>
          </p:cNvSpPr>
          <p:nvPr>
            <p:ph type="sldNum" sz="quarter" idx="5"/>
          </p:nvPr>
        </p:nvSpPr>
        <p:spPr/>
        <p:txBody>
          <a:bodyPr/>
          <a:lstStyle/>
          <a:p>
            <a:fld id="{75E35B64-827D-4469-8B74-E0511EC6E81D}" type="slidenum">
              <a:rPr lang="en-US" smtClean="0"/>
              <a:t>5</a:t>
            </a:fld>
            <a:endParaRPr lang="en-US"/>
          </a:p>
        </p:txBody>
      </p:sp>
    </p:spTree>
    <p:extLst>
      <p:ext uri="{BB962C8B-B14F-4D97-AF65-F5344CB8AC3E}">
        <p14:creationId xmlns:p14="http://schemas.microsoft.com/office/powerpoint/2010/main" val="3985993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12 questions are used to measure employee engagement and are strongly linked to productivity, staff retention, and patient outcomes in healthcare settings. They focus on what employees need to succeed rather than just be satisfied.</a:t>
            </a:r>
          </a:p>
          <a:p>
            <a:endParaRPr lang="en-US" dirty="0"/>
          </a:p>
        </p:txBody>
      </p:sp>
      <p:sp>
        <p:nvSpPr>
          <p:cNvPr id="4" name="Slide Number Placeholder 3"/>
          <p:cNvSpPr>
            <a:spLocks noGrp="1"/>
          </p:cNvSpPr>
          <p:nvPr>
            <p:ph type="sldNum" sz="quarter" idx="5"/>
          </p:nvPr>
        </p:nvSpPr>
        <p:spPr/>
        <p:txBody>
          <a:bodyPr/>
          <a:lstStyle/>
          <a:p>
            <a:fld id="{75E35B64-827D-4469-8B74-E0511EC6E81D}" type="slidenum">
              <a:rPr lang="en-US" smtClean="0"/>
              <a:t>6</a:t>
            </a:fld>
            <a:endParaRPr lang="en-US"/>
          </a:p>
        </p:txBody>
      </p:sp>
    </p:spTree>
    <p:extLst>
      <p:ext uri="{BB962C8B-B14F-4D97-AF65-F5344CB8AC3E}">
        <p14:creationId xmlns:p14="http://schemas.microsoft.com/office/powerpoint/2010/main" val="2267188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book challenges traditional leadership beliefs. Instead of treating all employees the same, great managers adapt their approach based on individual strengths and needs.</a:t>
            </a:r>
          </a:p>
          <a:p>
            <a:endParaRPr lang="en-US" dirty="0"/>
          </a:p>
        </p:txBody>
      </p:sp>
      <p:sp>
        <p:nvSpPr>
          <p:cNvPr id="4" name="Slide Number Placeholder 3"/>
          <p:cNvSpPr>
            <a:spLocks noGrp="1"/>
          </p:cNvSpPr>
          <p:nvPr>
            <p:ph type="sldNum" sz="quarter" idx="5"/>
          </p:nvPr>
        </p:nvSpPr>
        <p:spPr/>
        <p:txBody>
          <a:bodyPr/>
          <a:lstStyle/>
          <a:p>
            <a:fld id="{75E35B64-827D-4469-8B74-E0511EC6E81D}" type="slidenum">
              <a:rPr lang="en-US" smtClean="0"/>
              <a:t>7</a:t>
            </a:fld>
            <a:endParaRPr lang="en-US"/>
          </a:p>
        </p:txBody>
      </p:sp>
    </p:spTree>
    <p:extLst>
      <p:ext uri="{BB962C8B-B14F-4D97-AF65-F5344CB8AC3E}">
        <p14:creationId xmlns:p14="http://schemas.microsoft.com/office/powerpoint/2010/main" val="1642674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Personally, this book reinforced the importance of individualized leadership. In nursing, no two staff members learn the same way. Understanding strengths and communication styles can improve teamwork and reduce burnout.</a:t>
            </a:r>
          </a:p>
          <a:p>
            <a:endParaRPr lang="en-US" dirty="0"/>
          </a:p>
        </p:txBody>
      </p:sp>
      <p:sp>
        <p:nvSpPr>
          <p:cNvPr id="4" name="Slide Number Placeholder 3"/>
          <p:cNvSpPr>
            <a:spLocks noGrp="1"/>
          </p:cNvSpPr>
          <p:nvPr>
            <p:ph type="sldNum" sz="quarter" idx="5"/>
          </p:nvPr>
        </p:nvSpPr>
        <p:spPr/>
        <p:txBody>
          <a:bodyPr/>
          <a:lstStyle/>
          <a:p>
            <a:fld id="{75E35B64-827D-4469-8B74-E0511EC6E81D}" type="slidenum">
              <a:rPr lang="en-US" smtClean="0"/>
              <a:t>8</a:t>
            </a:fld>
            <a:endParaRPr lang="en-US"/>
          </a:p>
        </p:txBody>
      </p:sp>
    </p:spTree>
    <p:extLst>
      <p:ext uri="{BB962C8B-B14F-4D97-AF65-F5344CB8AC3E}">
        <p14:creationId xmlns:p14="http://schemas.microsoft.com/office/powerpoint/2010/main" val="3269283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 of the strongest aspects of the book is its large-scale research. The strategies are practical and applicable in healthcare leadership, especially in improving nurse retention and engagement.</a:t>
            </a:r>
          </a:p>
          <a:p>
            <a:endParaRPr lang="en-US" dirty="0"/>
          </a:p>
        </p:txBody>
      </p:sp>
      <p:sp>
        <p:nvSpPr>
          <p:cNvPr id="4" name="Slide Number Placeholder 3"/>
          <p:cNvSpPr>
            <a:spLocks noGrp="1"/>
          </p:cNvSpPr>
          <p:nvPr>
            <p:ph type="sldNum" sz="quarter" idx="5"/>
          </p:nvPr>
        </p:nvSpPr>
        <p:spPr/>
        <p:txBody>
          <a:bodyPr/>
          <a:lstStyle/>
          <a:p>
            <a:fld id="{75E35B64-827D-4469-8B74-E0511EC6E81D}" type="slidenum">
              <a:rPr lang="en-US" smtClean="0"/>
              <a:t>9</a:t>
            </a:fld>
            <a:endParaRPr lang="en-US"/>
          </a:p>
        </p:txBody>
      </p:sp>
    </p:spTree>
    <p:extLst>
      <p:ext uri="{BB962C8B-B14F-4D97-AF65-F5344CB8AC3E}">
        <p14:creationId xmlns:p14="http://schemas.microsoft.com/office/powerpoint/2010/main" val="4095021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the book is extremely useful, it is not specifically designed for healthcare environments. Some leadership challenges, such as staffing shortages and regulatory constraints, are not fully addressed.</a:t>
            </a:r>
          </a:p>
          <a:p>
            <a:endParaRPr lang="en-US" dirty="0"/>
          </a:p>
        </p:txBody>
      </p:sp>
      <p:sp>
        <p:nvSpPr>
          <p:cNvPr id="4" name="Slide Number Placeholder 3"/>
          <p:cNvSpPr>
            <a:spLocks noGrp="1"/>
          </p:cNvSpPr>
          <p:nvPr>
            <p:ph type="sldNum" sz="quarter" idx="5"/>
          </p:nvPr>
        </p:nvSpPr>
        <p:spPr/>
        <p:txBody>
          <a:bodyPr/>
          <a:lstStyle/>
          <a:p>
            <a:fld id="{75E35B64-827D-4469-8B74-E0511EC6E81D}" type="slidenum">
              <a:rPr lang="en-US" smtClean="0"/>
              <a:t>10</a:t>
            </a:fld>
            <a:endParaRPr lang="en-US"/>
          </a:p>
        </p:txBody>
      </p:sp>
    </p:spTree>
    <p:extLst>
      <p:ext uri="{BB962C8B-B14F-4D97-AF65-F5344CB8AC3E}">
        <p14:creationId xmlns:p14="http://schemas.microsoft.com/office/powerpoint/2010/main" val="857896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B6F9D35-5437-4A35-8721-0A2E2ABC02E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ACA3B-57C0-4F5E-BEF2-4964BBA88D5B}" type="slidenum">
              <a:rPr lang="en-US" smtClean="0"/>
              <a:t>‹#›</a:t>
            </a:fld>
            <a:endParaRPr lang="en-US"/>
          </a:p>
        </p:txBody>
      </p:sp>
    </p:spTree>
    <p:extLst>
      <p:ext uri="{BB962C8B-B14F-4D97-AF65-F5344CB8AC3E}">
        <p14:creationId xmlns:p14="http://schemas.microsoft.com/office/powerpoint/2010/main" val="212525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6F9D35-5437-4A35-8721-0A2E2ABC02E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ACA3B-57C0-4F5E-BEF2-4964BBA88D5B}" type="slidenum">
              <a:rPr lang="en-US" smtClean="0"/>
              <a:t>‹#›</a:t>
            </a:fld>
            <a:endParaRPr lang="en-US"/>
          </a:p>
        </p:txBody>
      </p:sp>
    </p:spTree>
    <p:extLst>
      <p:ext uri="{BB962C8B-B14F-4D97-AF65-F5344CB8AC3E}">
        <p14:creationId xmlns:p14="http://schemas.microsoft.com/office/powerpoint/2010/main" val="1322665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6F9D35-5437-4A35-8721-0A2E2ABC02E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ACA3B-57C0-4F5E-BEF2-4964BBA88D5B}"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17906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6F9D35-5437-4A35-8721-0A2E2ABC02E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ACA3B-57C0-4F5E-BEF2-4964BBA88D5B}" type="slidenum">
              <a:rPr lang="en-US" smtClean="0"/>
              <a:t>‹#›</a:t>
            </a:fld>
            <a:endParaRPr lang="en-US"/>
          </a:p>
        </p:txBody>
      </p:sp>
    </p:spTree>
    <p:extLst>
      <p:ext uri="{BB962C8B-B14F-4D97-AF65-F5344CB8AC3E}">
        <p14:creationId xmlns:p14="http://schemas.microsoft.com/office/powerpoint/2010/main" val="2654398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6F9D35-5437-4A35-8721-0A2E2ABC02E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ACA3B-57C0-4F5E-BEF2-4964BBA88D5B}"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07311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6F9D35-5437-4A35-8721-0A2E2ABC02E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ACA3B-57C0-4F5E-BEF2-4964BBA88D5B}" type="slidenum">
              <a:rPr lang="en-US" smtClean="0"/>
              <a:t>‹#›</a:t>
            </a:fld>
            <a:endParaRPr lang="en-US"/>
          </a:p>
        </p:txBody>
      </p:sp>
    </p:spTree>
    <p:extLst>
      <p:ext uri="{BB962C8B-B14F-4D97-AF65-F5344CB8AC3E}">
        <p14:creationId xmlns:p14="http://schemas.microsoft.com/office/powerpoint/2010/main" val="120210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6F9D35-5437-4A35-8721-0A2E2ABC02E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ACA3B-57C0-4F5E-BEF2-4964BBA88D5B}" type="slidenum">
              <a:rPr lang="en-US" smtClean="0"/>
              <a:t>‹#›</a:t>
            </a:fld>
            <a:endParaRPr lang="en-US"/>
          </a:p>
        </p:txBody>
      </p:sp>
    </p:spTree>
    <p:extLst>
      <p:ext uri="{BB962C8B-B14F-4D97-AF65-F5344CB8AC3E}">
        <p14:creationId xmlns:p14="http://schemas.microsoft.com/office/powerpoint/2010/main" val="3675420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6F9D35-5437-4A35-8721-0A2E2ABC02E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ACA3B-57C0-4F5E-BEF2-4964BBA88D5B}" type="slidenum">
              <a:rPr lang="en-US" smtClean="0"/>
              <a:t>‹#›</a:t>
            </a:fld>
            <a:endParaRPr lang="en-US"/>
          </a:p>
        </p:txBody>
      </p:sp>
    </p:spTree>
    <p:extLst>
      <p:ext uri="{BB962C8B-B14F-4D97-AF65-F5344CB8AC3E}">
        <p14:creationId xmlns:p14="http://schemas.microsoft.com/office/powerpoint/2010/main" val="4237568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6F9D35-5437-4A35-8721-0A2E2ABC02E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ACA3B-57C0-4F5E-BEF2-4964BBA88D5B}" type="slidenum">
              <a:rPr lang="en-US" smtClean="0"/>
              <a:t>‹#›</a:t>
            </a:fld>
            <a:endParaRPr lang="en-US"/>
          </a:p>
        </p:txBody>
      </p:sp>
    </p:spTree>
    <p:extLst>
      <p:ext uri="{BB962C8B-B14F-4D97-AF65-F5344CB8AC3E}">
        <p14:creationId xmlns:p14="http://schemas.microsoft.com/office/powerpoint/2010/main" val="1510999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6F9D35-5437-4A35-8721-0A2E2ABC02EA}"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ACA3B-57C0-4F5E-BEF2-4964BBA88D5B}" type="slidenum">
              <a:rPr lang="en-US" smtClean="0"/>
              <a:t>‹#›</a:t>
            </a:fld>
            <a:endParaRPr lang="en-US"/>
          </a:p>
        </p:txBody>
      </p:sp>
    </p:spTree>
    <p:extLst>
      <p:ext uri="{BB962C8B-B14F-4D97-AF65-F5344CB8AC3E}">
        <p14:creationId xmlns:p14="http://schemas.microsoft.com/office/powerpoint/2010/main" val="3515806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6F9D35-5437-4A35-8721-0A2E2ABC02EA}" type="datetimeFigureOut">
              <a:rPr lang="en-US" smtClean="0"/>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AACA3B-57C0-4F5E-BEF2-4964BBA88D5B}" type="slidenum">
              <a:rPr lang="en-US" smtClean="0"/>
              <a:t>‹#›</a:t>
            </a:fld>
            <a:endParaRPr lang="en-US"/>
          </a:p>
        </p:txBody>
      </p:sp>
    </p:spTree>
    <p:extLst>
      <p:ext uri="{BB962C8B-B14F-4D97-AF65-F5344CB8AC3E}">
        <p14:creationId xmlns:p14="http://schemas.microsoft.com/office/powerpoint/2010/main" val="1936782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6F9D35-5437-4A35-8721-0A2E2ABC02EA}" type="datetimeFigureOut">
              <a:rPr lang="en-US" smtClean="0"/>
              <a:t>6/19/2026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AACA3B-57C0-4F5E-BEF2-4964BBA88D5B}" type="slidenum">
              <a:rPr lang="en-US" smtClean="0"/>
              <a:t>‹#›</a:t>
            </a:fld>
            <a:endParaRPr lang="en-US"/>
          </a:p>
        </p:txBody>
      </p:sp>
    </p:spTree>
    <p:extLst>
      <p:ext uri="{BB962C8B-B14F-4D97-AF65-F5344CB8AC3E}">
        <p14:creationId xmlns:p14="http://schemas.microsoft.com/office/powerpoint/2010/main" val="3597800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6F9D35-5437-4A35-8721-0A2E2ABC02EA}" type="datetimeFigureOut">
              <a:rPr lang="en-US" smtClean="0"/>
              <a:t>6/19/2026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AACA3B-57C0-4F5E-BEF2-4964BBA88D5B}" type="slidenum">
              <a:rPr lang="en-US" smtClean="0"/>
              <a:t>‹#›</a:t>
            </a:fld>
            <a:endParaRPr lang="en-US"/>
          </a:p>
        </p:txBody>
      </p:sp>
    </p:spTree>
    <p:extLst>
      <p:ext uri="{BB962C8B-B14F-4D97-AF65-F5344CB8AC3E}">
        <p14:creationId xmlns:p14="http://schemas.microsoft.com/office/powerpoint/2010/main" val="935088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6F9D35-5437-4A35-8721-0A2E2ABC02EA}" type="datetimeFigureOut">
              <a:rPr lang="en-US" smtClean="0"/>
              <a:t>6/19/2026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AACA3B-57C0-4F5E-BEF2-4964BBA88D5B}" type="slidenum">
              <a:rPr lang="en-US" smtClean="0"/>
              <a:t>‹#›</a:t>
            </a:fld>
            <a:endParaRPr lang="en-US"/>
          </a:p>
        </p:txBody>
      </p:sp>
    </p:spTree>
    <p:extLst>
      <p:ext uri="{BB962C8B-B14F-4D97-AF65-F5344CB8AC3E}">
        <p14:creationId xmlns:p14="http://schemas.microsoft.com/office/powerpoint/2010/main" val="1125792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B6F9D35-5437-4A35-8721-0A2E2ABC02EA}" type="datetimeFigureOut">
              <a:rPr lang="en-US" smtClean="0"/>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AACA3B-57C0-4F5E-BEF2-4964BBA88D5B}" type="slidenum">
              <a:rPr lang="en-US" smtClean="0"/>
              <a:t>‹#›</a:t>
            </a:fld>
            <a:endParaRPr lang="en-US"/>
          </a:p>
        </p:txBody>
      </p:sp>
    </p:spTree>
    <p:extLst>
      <p:ext uri="{BB962C8B-B14F-4D97-AF65-F5344CB8AC3E}">
        <p14:creationId xmlns:p14="http://schemas.microsoft.com/office/powerpoint/2010/main" val="2742783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6F9D35-5437-4A35-8721-0A2E2ABC02EA}" type="datetimeFigureOut">
              <a:rPr lang="en-US" smtClean="0"/>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AACA3B-57C0-4F5E-BEF2-4964BBA88D5B}" type="slidenum">
              <a:rPr lang="en-US" smtClean="0"/>
              <a:t>‹#›</a:t>
            </a:fld>
            <a:endParaRPr lang="en-US"/>
          </a:p>
        </p:txBody>
      </p:sp>
    </p:spTree>
    <p:extLst>
      <p:ext uri="{BB962C8B-B14F-4D97-AF65-F5344CB8AC3E}">
        <p14:creationId xmlns:p14="http://schemas.microsoft.com/office/powerpoint/2010/main" val="3148885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B6F9D35-5437-4A35-8721-0A2E2ABC02EA}" type="datetimeFigureOut">
              <a:rPr lang="en-US" smtClean="0"/>
              <a:t>6/19/2026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6AACA3B-57C0-4F5E-BEF2-4964BBA88D5B}" type="slidenum">
              <a:rPr lang="en-US" smtClean="0"/>
              <a:t>‹#›</a:t>
            </a:fld>
            <a:endParaRPr lang="en-US"/>
          </a:p>
        </p:txBody>
      </p:sp>
    </p:spTree>
    <p:extLst>
      <p:ext uri="{BB962C8B-B14F-4D97-AF65-F5344CB8AC3E}">
        <p14:creationId xmlns:p14="http://schemas.microsoft.com/office/powerpoint/2010/main" val="41980662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0DA2B-D841-902C-6589-D673006769CB}"/>
              </a:ext>
            </a:extLst>
          </p:cNvPr>
          <p:cNvSpPr>
            <a:spLocks noGrp="1"/>
          </p:cNvSpPr>
          <p:nvPr>
            <p:ph type="ctrTitle"/>
          </p:nvPr>
        </p:nvSpPr>
        <p:spPr/>
        <p:txBody>
          <a:bodyPr>
            <a:normAutofit fontScale="90000"/>
          </a:bodyPr>
          <a:lstStyle/>
          <a:p>
            <a:r>
              <a:rPr lang="en-US" b="1" dirty="0"/>
              <a:t>First, Break All the Rules</a:t>
            </a:r>
            <a:br>
              <a:rPr lang="en-US" dirty="0"/>
            </a:br>
            <a:r>
              <a:rPr lang="en-US" sz="3100" dirty="0"/>
              <a:t>Marcus Buckingham &amp; Curt Coffman</a:t>
            </a:r>
          </a:p>
        </p:txBody>
      </p:sp>
      <p:sp>
        <p:nvSpPr>
          <p:cNvPr id="3" name="Subtitle 2">
            <a:extLst>
              <a:ext uri="{FF2B5EF4-FFF2-40B4-BE49-F238E27FC236}">
                <a16:creationId xmlns:a16="http://schemas.microsoft.com/office/drawing/2014/main" id="{56705535-051E-129E-B39A-A41135198F53}"/>
              </a:ext>
            </a:extLst>
          </p:cNvPr>
          <p:cNvSpPr>
            <a:spLocks noGrp="1"/>
          </p:cNvSpPr>
          <p:nvPr>
            <p:ph type="subTitle" idx="1"/>
          </p:nvPr>
        </p:nvSpPr>
        <p:spPr/>
        <p:txBody>
          <a:bodyPr/>
          <a:lstStyle/>
          <a:p>
            <a:r>
              <a:rPr lang="en-US" dirty="0"/>
              <a:t>Walker Powell</a:t>
            </a:r>
          </a:p>
          <a:p>
            <a:r>
              <a:rPr lang="en-US" dirty="0"/>
              <a:t>NURS 4830</a:t>
            </a:r>
          </a:p>
          <a:p>
            <a:endParaRPr lang="en-US" dirty="0"/>
          </a:p>
        </p:txBody>
      </p:sp>
    </p:spTree>
    <p:extLst>
      <p:ext uri="{BB962C8B-B14F-4D97-AF65-F5344CB8AC3E}">
        <p14:creationId xmlns:p14="http://schemas.microsoft.com/office/powerpoint/2010/main" val="2620664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C8457-6AEE-5E17-B98B-9470868A47C3}"/>
              </a:ext>
            </a:extLst>
          </p:cNvPr>
          <p:cNvSpPr>
            <a:spLocks noGrp="1"/>
          </p:cNvSpPr>
          <p:nvPr>
            <p:ph type="title"/>
          </p:nvPr>
        </p:nvSpPr>
        <p:spPr/>
        <p:txBody>
          <a:bodyPr/>
          <a:lstStyle/>
          <a:p>
            <a:r>
              <a:rPr lang="en-US" dirty="0"/>
              <a:t>Weaknesses of the Book</a:t>
            </a:r>
          </a:p>
        </p:txBody>
      </p:sp>
      <p:sp>
        <p:nvSpPr>
          <p:cNvPr id="3" name="Content Placeholder 2">
            <a:extLst>
              <a:ext uri="{FF2B5EF4-FFF2-40B4-BE49-F238E27FC236}">
                <a16:creationId xmlns:a16="http://schemas.microsoft.com/office/drawing/2014/main" id="{17411D98-930D-70A0-57B4-1364B807BA01}"/>
              </a:ext>
            </a:extLst>
          </p:cNvPr>
          <p:cNvSpPr>
            <a:spLocks noGrp="1"/>
          </p:cNvSpPr>
          <p:nvPr>
            <p:ph idx="1"/>
          </p:nvPr>
        </p:nvSpPr>
        <p:spPr/>
        <p:txBody>
          <a:bodyPr>
            <a:normAutofit lnSpcReduction="10000"/>
          </a:bodyPr>
          <a:lstStyle/>
          <a:p>
            <a:r>
              <a:rPr lang="en-US" sz="3200" dirty="0"/>
              <a:t>Limited healthcare-specific examples </a:t>
            </a:r>
          </a:p>
          <a:p>
            <a:r>
              <a:rPr lang="en-US" sz="3200" dirty="0"/>
              <a:t>May oversimplify complex leadership situations </a:t>
            </a:r>
          </a:p>
          <a:p>
            <a:r>
              <a:rPr lang="en-US" sz="3200" dirty="0"/>
              <a:t>Focuses heavily on strengths, less on remediation </a:t>
            </a:r>
          </a:p>
          <a:p>
            <a:r>
              <a:rPr lang="en-US" sz="3200" dirty="0"/>
              <a:t>Some concepts may be hard to implement in rigid systems</a:t>
            </a:r>
          </a:p>
          <a:p>
            <a:endParaRPr lang="en-US" dirty="0"/>
          </a:p>
        </p:txBody>
      </p:sp>
    </p:spTree>
    <p:extLst>
      <p:ext uri="{BB962C8B-B14F-4D97-AF65-F5344CB8AC3E}">
        <p14:creationId xmlns:p14="http://schemas.microsoft.com/office/powerpoint/2010/main" val="624630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D1EF5-DE51-1474-B576-78FD06648EE6}"/>
              </a:ext>
            </a:extLst>
          </p:cNvPr>
          <p:cNvSpPr>
            <a:spLocks noGrp="1"/>
          </p:cNvSpPr>
          <p:nvPr>
            <p:ph type="title"/>
          </p:nvPr>
        </p:nvSpPr>
        <p:spPr/>
        <p:txBody>
          <a:bodyPr/>
          <a:lstStyle/>
          <a:p>
            <a:r>
              <a:rPr lang="en-US" dirty="0"/>
              <a:t>Lessons Learned &amp; Application</a:t>
            </a:r>
          </a:p>
        </p:txBody>
      </p:sp>
      <p:sp>
        <p:nvSpPr>
          <p:cNvPr id="3" name="Content Placeholder 2">
            <a:extLst>
              <a:ext uri="{FF2B5EF4-FFF2-40B4-BE49-F238E27FC236}">
                <a16:creationId xmlns:a16="http://schemas.microsoft.com/office/drawing/2014/main" id="{0185D41E-2623-A698-23C4-DA813245C559}"/>
              </a:ext>
            </a:extLst>
          </p:cNvPr>
          <p:cNvSpPr>
            <a:spLocks noGrp="1"/>
          </p:cNvSpPr>
          <p:nvPr>
            <p:ph idx="1"/>
          </p:nvPr>
        </p:nvSpPr>
        <p:spPr/>
        <p:txBody>
          <a:bodyPr/>
          <a:lstStyle/>
          <a:p>
            <a:r>
              <a:rPr lang="en-US" sz="3200" dirty="0"/>
              <a:t>Identify individual staff strengths early </a:t>
            </a:r>
          </a:p>
          <a:p>
            <a:r>
              <a:rPr lang="en-US" sz="3200" dirty="0"/>
              <a:t>Use engagement strategies to improve retention </a:t>
            </a:r>
          </a:p>
          <a:p>
            <a:r>
              <a:rPr lang="en-US" sz="3200" dirty="0"/>
              <a:t>Adjust leadership style based on employee needs</a:t>
            </a:r>
          </a:p>
          <a:p>
            <a:endParaRPr lang="en-US" dirty="0"/>
          </a:p>
        </p:txBody>
      </p:sp>
    </p:spTree>
    <p:extLst>
      <p:ext uri="{BB962C8B-B14F-4D97-AF65-F5344CB8AC3E}">
        <p14:creationId xmlns:p14="http://schemas.microsoft.com/office/powerpoint/2010/main" val="711725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5B561-1B84-92C5-3573-16E25441DB87}"/>
              </a:ext>
            </a:extLst>
          </p:cNvPr>
          <p:cNvSpPr>
            <a:spLocks noGrp="1"/>
          </p:cNvSpPr>
          <p:nvPr>
            <p:ph type="title"/>
          </p:nvPr>
        </p:nvSpPr>
        <p:spPr/>
        <p:txBody>
          <a:bodyPr/>
          <a:lstStyle/>
          <a:p>
            <a:r>
              <a:rPr lang="en-US" dirty="0"/>
              <a:t>Reference</a:t>
            </a:r>
          </a:p>
        </p:txBody>
      </p:sp>
      <p:sp>
        <p:nvSpPr>
          <p:cNvPr id="3" name="Content Placeholder 2">
            <a:extLst>
              <a:ext uri="{FF2B5EF4-FFF2-40B4-BE49-F238E27FC236}">
                <a16:creationId xmlns:a16="http://schemas.microsoft.com/office/drawing/2014/main" id="{C9776D03-DCC6-9118-721E-3593C8B743BA}"/>
              </a:ext>
            </a:extLst>
          </p:cNvPr>
          <p:cNvSpPr>
            <a:spLocks noGrp="1"/>
          </p:cNvSpPr>
          <p:nvPr>
            <p:ph idx="1"/>
          </p:nvPr>
        </p:nvSpPr>
        <p:spPr/>
        <p:txBody>
          <a:bodyPr/>
          <a:lstStyle/>
          <a:p>
            <a:r>
              <a:rPr lang="en-US" sz="3200" dirty="0"/>
              <a:t>Buckingham, M., &amp; Coffman, C. (1999). </a:t>
            </a:r>
            <a:r>
              <a:rPr lang="en-US" sz="3200" i="1" dirty="0"/>
              <a:t>First, break all the rules: What the                   world’s greatest managers do differently</a:t>
            </a:r>
            <a:r>
              <a:rPr lang="en-US" sz="3200" dirty="0"/>
              <a:t>. Simon &amp; Schuster.</a:t>
            </a:r>
          </a:p>
          <a:p>
            <a:endParaRPr lang="en-US" dirty="0"/>
          </a:p>
        </p:txBody>
      </p:sp>
    </p:spTree>
    <p:extLst>
      <p:ext uri="{BB962C8B-B14F-4D97-AF65-F5344CB8AC3E}">
        <p14:creationId xmlns:p14="http://schemas.microsoft.com/office/powerpoint/2010/main" val="3612835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FAA4B-F6E4-C069-FB60-D336B88E3A34}"/>
              </a:ext>
            </a:extLst>
          </p:cNvPr>
          <p:cNvSpPr>
            <a:spLocks noGrp="1"/>
          </p:cNvSpPr>
          <p:nvPr>
            <p:ph type="title"/>
          </p:nvPr>
        </p:nvSpPr>
        <p:spPr/>
        <p:txBody>
          <a:bodyPr/>
          <a:lstStyle/>
          <a:p>
            <a:r>
              <a:rPr lang="en-US" dirty="0"/>
              <a:t>Rationale for selecting book</a:t>
            </a:r>
          </a:p>
        </p:txBody>
      </p:sp>
      <p:sp>
        <p:nvSpPr>
          <p:cNvPr id="3" name="Content Placeholder 2">
            <a:extLst>
              <a:ext uri="{FF2B5EF4-FFF2-40B4-BE49-F238E27FC236}">
                <a16:creationId xmlns:a16="http://schemas.microsoft.com/office/drawing/2014/main" id="{C4232B8C-4194-6803-1687-EE617821AD7D}"/>
              </a:ext>
            </a:extLst>
          </p:cNvPr>
          <p:cNvSpPr>
            <a:spLocks noGrp="1"/>
          </p:cNvSpPr>
          <p:nvPr>
            <p:ph idx="1"/>
          </p:nvPr>
        </p:nvSpPr>
        <p:spPr>
          <a:xfrm>
            <a:off x="677334" y="2160589"/>
            <a:ext cx="9140434" cy="3880773"/>
          </a:xfrm>
        </p:spPr>
        <p:txBody>
          <a:bodyPr/>
          <a:lstStyle/>
          <a:p>
            <a:r>
              <a:rPr lang="en-US" sz="3200" dirty="0"/>
              <a:t>Interest in leadership development in healthcare </a:t>
            </a:r>
          </a:p>
          <a:p>
            <a:r>
              <a:rPr lang="en-US" sz="3200" dirty="0"/>
              <a:t>Relevant to nurse manager and charge nurse roles </a:t>
            </a:r>
          </a:p>
          <a:p>
            <a:r>
              <a:rPr lang="en-US" sz="3200" dirty="0"/>
              <a:t>Focus on employee engagement and retention </a:t>
            </a:r>
          </a:p>
          <a:p>
            <a:r>
              <a:rPr lang="en-US" sz="3200" dirty="0"/>
              <a:t>Evidence-based insights from Gallup research</a:t>
            </a:r>
          </a:p>
          <a:p>
            <a:pPr marL="0" indent="0">
              <a:buNone/>
            </a:pPr>
            <a:endParaRPr lang="en-US" dirty="0"/>
          </a:p>
        </p:txBody>
      </p:sp>
    </p:spTree>
    <p:extLst>
      <p:ext uri="{BB962C8B-B14F-4D97-AF65-F5344CB8AC3E}">
        <p14:creationId xmlns:p14="http://schemas.microsoft.com/office/powerpoint/2010/main" val="2151160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F8D8B-839B-6AFE-6497-CBC4F8F6E190}"/>
              </a:ext>
            </a:extLst>
          </p:cNvPr>
          <p:cNvSpPr>
            <a:spLocks noGrp="1"/>
          </p:cNvSpPr>
          <p:nvPr>
            <p:ph type="title"/>
          </p:nvPr>
        </p:nvSpPr>
        <p:spPr/>
        <p:txBody>
          <a:bodyPr/>
          <a:lstStyle/>
          <a:p>
            <a:r>
              <a:rPr lang="en-US" dirty="0"/>
              <a:t>Author Purpose</a:t>
            </a:r>
          </a:p>
        </p:txBody>
      </p:sp>
      <p:sp>
        <p:nvSpPr>
          <p:cNvPr id="3" name="Content Placeholder 2">
            <a:extLst>
              <a:ext uri="{FF2B5EF4-FFF2-40B4-BE49-F238E27FC236}">
                <a16:creationId xmlns:a16="http://schemas.microsoft.com/office/drawing/2014/main" id="{E80FC39F-2690-2348-E84A-19E5254A8B5D}"/>
              </a:ext>
            </a:extLst>
          </p:cNvPr>
          <p:cNvSpPr>
            <a:spLocks noGrp="1"/>
          </p:cNvSpPr>
          <p:nvPr>
            <p:ph idx="1"/>
          </p:nvPr>
        </p:nvSpPr>
        <p:spPr/>
        <p:txBody>
          <a:bodyPr/>
          <a:lstStyle/>
          <a:p>
            <a:r>
              <a:rPr lang="en-US" sz="3200" dirty="0"/>
              <a:t>Based on Gallup’s interviews with 80,000+ managers </a:t>
            </a:r>
          </a:p>
          <a:p>
            <a:r>
              <a:rPr lang="en-US" sz="3200" dirty="0"/>
              <a:t>Identifies what great managers do differently </a:t>
            </a:r>
          </a:p>
          <a:p>
            <a:r>
              <a:rPr lang="en-US" sz="3200" dirty="0"/>
              <a:t>Focuses on strengths-based leadership</a:t>
            </a:r>
          </a:p>
          <a:p>
            <a:endParaRPr lang="en-US" dirty="0"/>
          </a:p>
          <a:p>
            <a:pPr marL="0" indent="0">
              <a:buNone/>
            </a:pPr>
            <a:endParaRPr lang="en-US" dirty="0"/>
          </a:p>
        </p:txBody>
      </p:sp>
    </p:spTree>
    <p:extLst>
      <p:ext uri="{BB962C8B-B14F-4D97-AF65-F5344CB8AC3E}">
        <p14:creationId xmlns:p14="http://schemas.microsoft.com/office/powerpoint/2010/main" val="1267113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1CB07-EC38-E5B9-3E5E-12B72C7DBF07}"/>
              </a:ext>
            </a:extLst>
          </p:cNvPr>
          <p:cNvSpPr>
            <a:spLocks noGrp="1"/>
          </p:cNvSpPr>
          <p:nvPr>
            <p:ph type="title"/>
          </p:nvPr>
        </p:nvSpPr>
        <p:spPr/>
        <p:txBody>
          <a:bodyPr/>
          <a:lstStyle/>
          <a:p>
            <a:r>
              <a:rPr lang="en-US" b="1" dirty="0"/>
              <a:t>Brief Summary of the Book</a:t>
            </a:r>
            <a:br>
              <a:rPr lang="en-US" b="1" dirty="0"/>
            </a:br>
            <a:endParaRPr lang="en-US" dirty="0"/>
          </a:p>
        </p:txBody>
      </p:sp>
      <p:sp>
        <p:nvSpPr>
          <p:cNvPr id="3" name="Content Placeholder 2">
            <a:extLst>
              <a:ext uri="{FF2B5EF4-FFF2-40B4-BE49-F238E27FC236}">
                <a16:creationId xmlns:a16="http://schemas.microsoft.com/office/drawing/2014/main" id="{861A0F3C-8C36-78A9-8552-05590351C88D}"/>
              </a:ext>
            </a:extLst>
          </p:cNvPr>
          <p:cNvSpPr>
            <a:spLocks noGrp="1"/>
          </p:cNvSpPr>
          <p:nvPr>
            <p:ph idx="1"/>
          </p:nvPr>
        </p:nvSpPr>
        <p:spPr/>
        <p:txBody>
          <a:bodyPr>
            <a:normAutofit lnSpcReduction="10000"/>
          </a:bodyPr>
          <a:lstStyle/>
          <a:p>
            <a:r>
              <a:rPr lang="en-US" sz="3200" dirty="0"/>
              <a:t>Introduces “Great Managers Break Rules” concept </a:t>
            </a:r>
          </a:p>
          <a:p>
            <a:r>
              <a:rPr lang="en-US" sz="3200" dirty="0"/>
              <a:t>Defines 4 keys of great management: </a:t>
            </a:r>
          </a:p>
          <a:p>
            <a:pPr lvl="1"/>
            <a:r>
              <a:rPr lang="en-US" sz="3200" dirty="0"/>
              <a:t>Select for talent </a:t>
            </a:r>
          </a:p>
          <a:p>
            <a:pPr lvl="1"/>
            <a:r>
              <a:rPr lang="en-US" sz="3200" dirty="0"/>
              <a:t>Set expectations </a:t>
            </a:r>
          </a:p>
          <a:p>
            <a:pPr lvl="1"/>
            <a:r>
              <a:rPr lang="en-US" sz="3200" dirty="0"/>
              <a:t>Motivate </a:t>
            </a:r>
          </a:p>
          <a:p>
            <a:pPr lvl="1"/>
            <a:r>
              <a:rPr lang="en-US" sz="3200" dirty="0"/>
              <a:t>Develop people</a:t>
            </a:r>
          </a:p>
          <a:p>
            <a:pPr marL="0" indent="0">
              <a:buNone/>
            </a:pPr>
            <a:endParaRPr lang="en-US" dirty="0"/>
          </a:p>
        </p:txBody>
      </p:sp>
    </p:spTree>
    <p:extLst>
      <p:ext uri="{BB962C8B-B14F-4D97-AF65-F5344CB8AC3E}">
        <p14:creationId xmlns:p14="http://schemas.microsoft.com/office/powerpoint/2010/main" val="242098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0798F-FB7D-1C72-3C6C-8A6493316E1F}"/>
              </a:ext>
            </a:extLst>
          </p:cNvPr>
          <p:cNvSpPr>
            <a:spLocks noGrp="1"/>
          </p:cNvSpPr>
          <p:nvPr>
            <p:ph type="title"/>
          </p:nvPr>
        </p:nvSpPr>
        <p:spPr/>
        <p:txBody>
          <a:bodyPr/>
          <a:lstStyle/>
          <a:p>
            <a:r>
              <a:rPr lang="en-US" b="1" dirty="0"/>
              <a:t>Key Point #1 – Focus on Strengths</a:t>
            </a:r>
            <a:br>
              <a:rPr lang="en-US" b="1" dirty="0"/>
            </a:br>
            <a:endParaRPr lang="en-US" dirty="0"/>
          </a:p>
        </p:txBody>
      </p:sp>
      <p:sp>
        <p:nvSpPr>
          <p:cNvPr id="3" name="Content Placeholder 2">
            <a:extLst>
              <a:ext uri="{FF2B5EF4-FFF2-40B4-BE49-F238E27FC236}">
                <a16:creationId xmlns:a16="http://schemas.microsoft.com/office/drawing/2014/main" id="{4B7B9B53-5A8E-1318-4198-F4F06B950012}"/>
              </a:ext>
            </a:extLst>
          </p:cNvPr>
          <p:cNvSpPr>
            <a:spLocks noGrp="1"/>
          </p:cNvSpPr>
          <p:nvPr>
            <p:ph idx="1"/>
          </p:nvPr>
        </p:nvSpPr>
        <p:spPr/>
        <p:txBody>
          <a:bodyPr/>
          <a:lstStyle/>
          <a:p>
            <a:r>
              <a:rPr lang="en-US" sz="3200" dirty="0"/>
              <a:t>People grow most in areas of natural talent </a:t>
            </a:r>
          </a:p>
          <a:p>
            <a:r>
              <a:rPr lang="en-US" sz="3200" dirty="0"/>
              <a:t>Weakness fixing is less effective than strength building </a:t>
            </a:r>
          </a:p>
          <a:p>
            <a:r>
              <a:rPr lang="en-US" sz="3200" dirty="0"/>
              <a:t>Managers should identify unique talents early</a:t>
            </a:r>
          </a:p>
          <a:p>
            <a:endParaRPr lang="en-US" dirty="0"/>
          </a:p>
          <a:p>
            <a:pPr marL="0" indent="0">
              <a:buNone/>
            </a:pPr>
            <a:endParaRPr lang="en-US" dirty="0"/>
          </a:p>
        </p:txBody>
      </p:sp>
    </p:spTree>
    <p:extLst>
      <p:ext uri="{BB962C8B-B14F-4D97-AF65-F5344CB8AC3E}">
        <p14:creationId xmlns:p14="http://schemas.microsoft.com/office/powerpoint/2010/main" val="706774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017EE-A493-13C2-5145-AAEA68B86B67}"/>
              </a:ext>
            </a:extLst>
          </p:cNvPr>
          <p:cNvSpPr>
            <a:spLocks noGrp="1"/>
          </p:cNvSpPr>
          <p:nvPr>
            <p:ph type="title"/>
          </p:nvPr>
        </p:nvSpPr>
        <p:spPr/>
        <p:txBody>
          <a:bodyPr/>
          <a:lstStyle/>
          <a:p>
            <a:r>
              <a:rPr lang="en-US" b="1" dirty="0"/>
              <a:t>Key Point #2 – The 12 Gallup Questions</a:t>
            </a:r>
            <a:br>
              <a:rPr lang="en-US" b="1" dirty="0"/>
            </a:br>
            <a:endParaRPr lang="en-US" dirty="0"/>
          </a:p>
        </p:txBody>
      </p:sp>
      <p:sp>
        <p:nvSpPr>
          <p:cNvPr id="3" name="Content Placeholder 2">
            <a:extLst>
              <a:ext uri="{FF2B5EF4-FFF2-40B4-BE49-F238E27FC236}">
                <a16:creationId xmlns:a16="http://schemas.microsoft.com/office/drawing/2014/main" id="{DEB628BE-6F02-9A41-295B-8231D53655B2}"/>
              </a:ext>
            </a:extLst>
          </p:cNvPr>
          <p:cNvSpPr>
            <a:spLocks noGrp="1"/>
          </p:cNvSpPr>
          <p:nvPr>
            <p:ph idx="1"/>
          </p:nvPr>
        </p:nvSpPr>
        <p:spPr/>
        <p:txBody>
          <a:bodyPr/>
          <a:lstStyle/>
          <a:p>
            <a:r>
              <a:rPr lang="en-US" sz="3200" dirty="0"/>
              <a:t>Measure employee engagement </a:t>
            </a:r>
          </a:p>
          <a:p>
            <a:r>
              <a:rPr lang="en-US" sz="3200" dirty="0"/>
              <a:t>Focus on workplace conditions </a:t>
            </a:r>
          </a:p>
          <a:p>
            <a:r>
              <a:rPr lang="en-US" sz="3200" dirty="0"/>
              <a:t>Examples: “Do I have the tools I need?” </a:t>
            </a:r>
          </a:p>
          <a:p>
            <a:r>
              <a:rPr lang="en-US" sz="3200" dirty="0"/>
              <a:t>Strong predictor of performance outcomes</a:t>
            </a:r>
          </a:p>
          <a:p>
            <a:endParaRPr lang="en-US" dirty="0"/>
          </a:p>
          <a:p>
            <a:endParaRPr lang="en-US" dirty="0"/>
          </a:p>
        </p:txBody>
      </p:sp>
    </p:spTree>
    <p:extLst>
      <p:ext uri="{BB962C8B-B14F-4D97-AF65-F5344CB8AC3E}">
        <p14:creationId xmlns:p14="http://schemas.microsoft.com/office/powerpoint/2010/main" val="4234760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3845D-B5AA-D941-FCC7-1C601B98F417}"/>
              </a:ext>
            </a:extLst>
          </p:cNvPr>
          <p:cNvSpPr>
            <a:spLocks noGrp="1"/>
          </p:cNvSpPr>
          <p:nvPr>
            <p:ph type="title"/>
          </p:nvPr>
        </p:nvSpPr>
        <p:spPr/>
        <p:txBody>
          <a:bodyPr/>
          <a:lstStyle/>
          <a:p>
            <a:r>
              <a:rPr lang="en-US" dirty="0"/>
              <a:t>Key Point #3 – Great Managers Break “Rules”</a:t>
            </a:r>
          </a:p>
        </p:txBody>
      </p:sp>
      <p:sp>
        <p:nvSpPr>
          <p:cNvPr id="3" name="Content Placeholder 2">
            <a:extLst>
              <a:ext uri="{FF2B5EF4-FFF2-40B4-BE49-F238E27FC236}">
                <a16:creationId xmlns:a16="http://schemas.microsoft.com/office/drawing/2014/main" id="{39947355-2245-F46B-53CB-8E44FF189932}"/>
              </a:ext>
            </a:extLst>
          </p:cNvPr>
          <p:cNvSpPr>
            <a:spLocks noGrp="1"/>
          </p:cNvSpPr>
          <p:nvPr>
            <p:ph idx="1"/>
          </p:nvPr>
        </p:nvSpPr>
        <p:spPr/>
        <p:txBody>
          <a:bodyPr/>
          <a:lstStyle/>
          <a:p>
            <a:r>
              <a:rPr lang="en-US" sz="3200" dirty="0"/>
              <a:t>Not all employees need the same treatment </a:t>
            </a:r>
          </a:p>
          <a:p>
            <a:r>
              <a:rPr lang="en-US" sz="3200" dirty="0"/>
              <a:t>One-size-fits-all leadership is ineffective </a:t>
            </a:r>
          </a:p>
          <a:p>
            <a:r>
              <a:rPr lang="en-US" sz="3200" dirty="0"/>
              <a:t>Individualized management improves outcomes</a:t>
            </a:r>
          </a:p>
          <a:p>
            <a:endParaRPr lang="en-US" dirty="0"/>
          </a:p>
          <a:p>
            <a:endParaRPr lang="en-US" dirty="0"/>
          </a:p>
        </p:txBody>
      </p:sp>
    </p:spTree>
    <p:extLst>
      <p:ext uri="{BB962C8B-B14F-4D97-AF65-F5344CB8AC3E}">
        <p14:creationId xmlns:p14="http://schemas.microsoft.com/office/powerpoint/2010/main" val="2827152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830BC-4B33-5F88-562E-50B78DD0435B}"/>
              </a:ext>
            </a:extLst>
          </p:cNvPr>
          <p:cNvSpPr>
            <a:spLocks noGrp="1"/>
          </p:cNvSpPr>
          <p:nvPr>
            <p:ph type="title"/>
          </p:nvPr>
        </p:nvSpPr>
        <p:spPr/>
        <p:txBody>
          <a:bodyPr/>
          <a:lstStyle/>
          <a:p>
            <a:r>
              <a:rPr lang="en-US" dirty="0"/>
              <a:t>Personal Takeaways</a:t>
            </a:r>
          </a:p>
        </p:txBody>
      </p:sp>
      <p:sp>
        <p:nvSpPr>
          <p:cNvPr id="3" name="Content Placeholder 2">
            <a:extLst>
              <a:ext uri="{FF2B5EF4-FFF2-40B4-BE49-F238E27FC236}">
                <a16:creationId xmlns:a16="http://schemas.microsoft.com/office/drawing/2014/main" id="{70E5BBB8-1121-5933-BFEB-1DDEF9503A40}"/>
              </a:ext>
            </a:extLst>
          </p:cNvPr>
          <p:cNvSpPr>
            <a:spLocks noGrp="1"/>
          </p:cNvSpPr>
          <p:nvPr>
            <p:ph idx="1"/>
          </p:nvPr>
        </p:nvSpPr>
        <p:spPr/>
        <p:txBody>
          <a:bodyPr>
            <a:normAutofit lnSpcReduction="10000"/>
          </a:bodyPr>
          <a:lstStyle/>
          <a:p>
            <a:r>
              <a:rPr lang="en-US" sz="3200" dirty="0"/>
              <a:t>Leadership is individualized, not standardized </a:t>
            </a:r>
          </a:p>
          <a:p>
            <a:r>
              <a:rPr lang="en-US" sz="3200" dirty="0"/>
              <a:t>Engagement directly affects performance </a:t>
            </a:r>
          </a:p>
          <a:p>
            <a:r>
              <a:rPr lang="en-US" sz="3200" dirty="0"/>
              <a:t>Strength-based leadership improves retention </a:t>
            </a:r>
          </a:p>
          <a:p>
            <a:r>
              <a:rPr lang="en-US" sz="3200" dirty="0"/>
              <a:t>Communication is central to management success</a:t>
            </a:r>
          </a:p>
          <a:p>
            <a:endParaRPr lang="en-US" dirty="0"/>
          </a:p>
        </p:txBody>
      </p:sp>
    </p:spTree>
    <p:extLst>
      <p:ext uri="{BB962C8B-B14F-4D97-AF65-F5344CB8AC3E}">
        <p14:creationId xmlns:p14="http://schemas.microsoft.com/office/powerpoint/2010/main" val="2498908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8AAF5-D8C9-EC3B-91F7-96C3E8D0C1B5}"/>
              </a:ext>
            </a:extLst>
          </p:cNvPr>
          <p:cNvSpPr>
            <a:spLocks noGrp="1"/>
          </p:cNvSpPr>
          <p:nvPr>
            <p:ph type="title"/>
          </p:nvPr>
        </p:nvSpPr>
        <p:spPr/>
        <p:txBody>
          <a:bodyPr/>
          <a:lstStyle/>
          <a:p>
            <a:r>
              <a:rPr lang="en-US" dirty="0"/>
              <a:t>Strengths of the Book</a:t>
            </a:r>
          </a:p>
        </p:txBody>
      </p:sp>
      <p:sp>
        <p:nvSpPr>
          <p:cNvPr id="3" name="Content Placeholder 2">
            <a:extLst>
              <a:ext uri="{FF2B5EF4-FFF2-40B4-BE49-F238E27FC236}">
                <a16:creationId xmlns:a16="http://schemas.microsoft.com/office/drawing/2014/main" id="{306B0C59-F334-2C82-96BF-8C62C5C79357}"/>
              </a:ext>
            </a:extLst>
          </p:cNvPr>
          <p:cNvSpPr>
            <a:spLocks noGrp="1"/>
          </p:cNvSpPr>
          <p:nvPr>
            <p:ph idx="1"/>
          </p:nvPr>
        </p:nvSpPr>
        <p:spPr/>
        <p:txBody>
          <a:bodyPr/>
          <a:lstStyle/>
          <a:p>
            <a:r>
              <a:rPr lang="en-US" sz="3200" dirty="0"/>
              <a:t>Research-based (Gallup study) </a:t>
            </a:r>
          </a:p>
          <a:p>
            <a:r>
              <a:rPr lang="en-US" sz="3200" dirty="0"/>
              <a:t>Practical and easy to apply </a:t>
            </a:r>
          </a:p>
          <a:p>
            <a:r>
              <a:rPr lang="en-US" sz="3200" dirty="0"/>
              <a:t>Strong relevance to real-world management </a:t>
            </a:r>
          </a:p>
          <a:p>
            <a:r>
              <a:rPr lang="en-US" sz="3200" dirty="0"/>
              <a:t>Focus on measurable engagement</a:t>
            </a:r>
          </a:p>
          <a:p>
            <a:endParaRPr lang="en-US" dirty="0"/>
          </a:p>
          <a:p>
            <a:endParaRPr lang="en-US" dirty="0"/>
          </a:p>
        </p:txBody>
      </p:sp>
    </p:spTree>
    <p:extLst>
      <p:ext uri="{BB962C8B-B14F-4D97-AF65-F5344CB8AC3E}">
        <p14:creationId xmlns:p14="http://schemas.microsoft.com/office/powerpoint/2010/main" val="380780990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108</TotalTime>
  <Words>730</Words>
  <Application>Microsoft Office PowerPoint</Application>
  <PresentationFormat>Widescreen</PresentationFormat>
  <Paragraphs>75</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Arial</vt:lpstr>
      <vt:lpstr>Trebuchet MS</vt:lpstr>
      <vt:lpstr>Wingdings 3</vt:lpstr>
      <vt:lpstr>Facet</vt:lpstr>
      <vt:lpstr>First, Break All the Rules Marcus Buckingham &amp; Curt Coffman</vt:lpstr>
      <vt:lpstr>Rationale for selecting book</vt:lpstr>
      <vt:lpstr>Author Purpose</vt:lpstr>
      <vt:lpstr>Brief Summary of the Book </vt:lpstr>
      <vt:lpstr>Key Point #1 – Focus on Strengths </vt:lpstr>
      <vt:lpstr>Key Point #2 – The 12 Gallup Questions </vt:lpstr>
      <vt:lpstr>Key Point #3 – Great Managers Break “Rules”</vt:lpstr>
      <vt:lpstr>Personal Takeaways</vt:lpstr>
      <vt:lpstr>Strengths of the Book</vt:lpstr>
      <vt:lpstr>Weaknesses of the Book</vt:lpstr>
      <vt:lpstr>Lessons Learned &amp; Application</vt:lpstr>
      <vt:lpstr>Reference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walker powell</dc:creator>
  <cp:lastModifiedBy>walker powell</cp:lastModifiedBy>
  <cp:revision>2</cp:revision>
  <dcterms:created xsi:type="dcterms:W3CDTF">2026-06-18T06:36:00Z</dcterms:created>
  <dcterms:modified xsi:type="dcterms:W3CDTF">2026-06-19T21:11:02Z</dcterms:modified>
</cp:coreProperties>
</file>