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5"/>
  </p:notesMasterIdLst>
  <p:sldIdLst>
    <p:sldId id="256" r:id="rId2"/>
    <p:sldId id="266" r:id="rId3"/>
    <p:sldId id="257" r:id="rId4"/>
    <p:sldId id="267" r:id="rId5"/>
    <p:sldId id="268" r:id="rId6"/>
    <p:sldId id="258" r:id="rId7"/>
    <p:sldId id="259" r:id="rId8"/>
    <p:sldId id="260" r:id="rId9"/>
    <p:sldId id="261" r:id="rId10"/>
    <p:sldId id="262" r:id="rId11"/>
    <p:sldId id="263" r:id="rId12"/>
    <p:sldId id="264" r:id="rId13"/>
    <p:sldId id="265" r:id="rId14"/>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5519" autoAdjust="0"/>
  </p:normalViewPr>
  <p:slideViewPr>
    <p:cSldViewPr snapToGrid="0">
      <p:cViewPr varScale="1">
        <p:scale>
          <a:sx n="154" d="100"/>
          <a:sy n="154" d="100"/>
        </p:scale>
        <p:origin x="582"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ker powell" userId="f62f1b25f5c30e36" providerId="LiveId" clId="{9830BDA2-C629-4A86-A731-180DED6D740F}"/>
    <pc:docChg chg="custSel addSld delSld modSld modNotesMaster">
      <pc:chgData name="walker powell" userId="f62f1b25f5c30e36" providerId="LiveId" clId="{9830BDA2-C629-4A86-A731-180DED6D740F}" dt="2026-07-17T02:45:33.929" v="2715" actId="20577"/>
      <pc:docMkLst>
        <pc:docMk/>
      </pc:docMkLst>
      <pc:sldChg chg="modSp mod">
        <pc:chgData name="walker powell" userId="f62f1b25f5c30e36" providerId="LiveId" clId="{9830BDA2-C629-4A86-A731-180DED6D740F}" dt="2026-07-15T04:41:04.497" v="1585" actId="20577"/>
        <pc:sldMkLst>
          <pc:docMk/>
          <pc:sldMk cId="2111310184" sldId="256"/>
        </pc:sldMkLst>
        <pc:spChg chg="mod">
          <ac:chgData name="walker powell" userId="f62f1b25f5c30e36" providerId="LiveId" clId="{9830BDA2-C629-4A86-A731-180DED6D740F}" dt="2026-07-15T04:28:47.742" v="773" actId="20577"/>
          <ac:spMkLst>
            <pc:docMk/>
            <pc:sldMk cId="2111310184" sldId="256"/>
            <ac:spMk id="2" creationId="{9F7B979B-A5AC-1638-5504-DA75FCA960C8}"/>
          </ac:spMkLst>
        </pc:spChg>
        <pc:spChg chg="mod">
          <ac:chgData name="walker powell" userId="f62f1b25f5c30e36" providerId="LiveId" clId="{9830BDA2-C629-4A86-A731-180DED6D740F}" dt="2026-07-15T04:41:04.497" v="1585" actId="20577"/>
          <ac:spMkLst>
            <pc:docMk/>
            <pc:sldMk cId="2111310184" sldId="256"/>
            <ac:spMk id="3" creationId="{E5AEEBDA-DF09-0B40-3EE5-B4FC560DD54B}"/>
          </ac:spMkLst>
        </pc:spChg>
      </pc:sldChg>
      <pc:sldChg chg="modSp mod modNotesTx">
        <pc:chgData name="walker powell" userId="f62f1b25f5c30e36" providerId="LiveId" clId="{9830BDA2-C629-4A86-A731-180DED6D740F}" dt="2026-07-15T04:31:28.303" v="938" actId="20577"/>
        <pc:sldMkLst>
          <pc:docMk/>
          <pc:sldMk cId="136501048" sldId="260"/>
        </pc:sldMkLst>
        <pc:spChg chg="mod">
          <ac:chgData name="walker powell" userId="f62f1b25f5c30e36" providerId="LiveId" clId="{9830BDA2-C629-4A86-A731-180DED6D740F}" dt="2026-07-15T04:31:28.303" v="938" actId="20577"/>
          <ac:spMkLst>
            <pc:docMk/>
            <pc:sldMk cId="136501048" sldId="260"/>
            <ac:spMk id="2" creationId="{29C82F98-C75F-388A-76F8-F645B1EAA6A9}"/>
          </ac:spMkLst>
        </pc:spChg>
      </pc:sldChg>
      <pc:sldChg chg="modSp mod">
        <pc:chgData name="walker powell" userId="f62f1b25f5c30e36" providerId="LiveId" clId="{9830BDA2-C629-4A86-A731-180DED6D740F}" dt="2026-07-15T04:18:05.440" v="263" actId="20577"/>
        <pc:sldMkLst>
          <pc:docMk/>
          <pc:sldMk cId="3152722889" sldId="262"/>
        </pc:sldMkLst>
        <pc:spChg chg="mod">
          <ac:chgData name="walker powell" userId="f62f1b25f5c30e36" providerId="LiveId" clId="{9830BDA2-C629-4A86-A731-180DED6D740F}" dt="2026-07-15T04:15:32.208" v="68" actId="20577"/>
          <ac:spMkLst>
            <pc:docMk/>
            <pc:sldMk cId="3152722889" sldId="262"/>
            <ac:spMk id="2" creationId="{D1F76E5F-16B8-0DFF-5812-48B1802C2F65}"/>
          </ac:spMkLst>
        </pc:spChg>
        <pc:spChg chg="mod">
          <ac:chgData name="walker powell" userId="f62f1b25f5c30e36" providerId="LiveId" clId="{9830BDA2-C629-4A86-A731-180DED6D740F}" dt="2026-07-15T04:18:05.440" v="263" actId="20577"/>
          <ac:spMkLst>
            <pc:docMk/>
            <pc:sldMk cId="3152722889" sldId="262"/>
            <ac:spMk id="3" creationId="{B368D98C-BBAB-6549-179D-B450D9F8A420}"/>
          </ac:spMkLst>
        </pc:spChg>
      </pc:sldChg>
      <pc:sldChg chg="modSp new mod">
        <pc:chgData name="walker powell" userId="f62f1b25f5c30e36" providerId="LiveId" clId="{9830BDA2-C629-4A86-A731-180DED6D740F}" dt="2026-07-15T04:20:13.117" v="420" actId="20577"/>
        <pc:sldMkLst>
          <pc:docMk/>
          <pc:sldMk cId="22389961" sldId="263"/>
        </pc:sldMkLst>
        <pc:spChg chg="mod">
          <ac:chgData name="walker powell" userId="f62f1b25f5c30e36" providerId="LiveId" clId="{9830BDA2-C629-4A86-A731-180DED6D740F}" dt="2026-07-15T04:19:26.659" v="298" actId="27636"/>
          <ac:spMkLst>
            <pc:docMk/>
            <pc:sldMk cId="22389961" sldId="263"/>
            <ac:spMk id="2" creationId="{F67ACA3C-3A81-0E63-A141-7A0591515DCC}"/>
          </ac:spMkLst>
        </pc:spChg>
        <pc:spChg chg="mod">
          <ac:chgData name="walker powell" userId="f62f1b25f5c30e36" providerId="LiveId" clId="{9830BDA2-C629-4A86-A731-180DED6D740F}" dt="2026-07-15T04:20:13.117" v="420" actId="20577"/>
          <ac:spMkLst>
            <pc:docMk/>
            <pc:sldMk cId="22389961" sldId="263"/>
            <ac:spMk id="3" creationId="{FBE08EC1-142E-F82F-48B7-9E7BD0978EF6}"/>
          </ac:spMkLst>
        </pc:spChg>
      </pc:sldChg>
      <pc:sldChg chg="addSp delSp modSp add mod chgLayout">
        <pc:chgData name="walker powell" userId="f62f1b25f5c30e36" providerId="LiveId" clId="{9830BDA2-C629-4A86-A731-180DED6D740F}" dt="2026-07-15T04:22:27.074" v="568" actId="20577"/>
        <pc:sldMkLst>
          <pc:docMk/>
          <pc:sldMk cId="1676602308" sldId="264"/>
        </pc:sldMkLst>
        <pc:spChg chg="add mod ord">
          <ac:chgData name="walker powell" userId="f62f1b25f5c30e36" providerId="LiveId" clId="{9830BDA2-C629-4A86-A731-180DED6D740F}" dt="2026-07-15T04:21:42.182" v="468" actId="20577"/>
          <ac:spMkLst>
            <pc:docMk/>
            <pc:sldMk cId="1676602308" sldId="264"/>
            <ac:spMk id="2" creationId="{F14A6A10-5D4A-A62F-D7FD-E2A5AA242DE8}"/>
          </ac:spMkLst>
        </pc:spChg>
        <pc:spChg chg="add mod ord">
          <ac:chgData name="walker powell" userId="f62f1b25f5c30e36" providerId="LiveId" clId="{9830BDA2-C629-4A86-A731-180DED6D740F}" dt="2026-07-15T04:22:27.074" v="568" actId="20577"/>
          <ac:spMkLst>
            <pc:docMk/>
            <pc:sldMk cId="1676602308" sldId="264"/>
            <ac:spMk id="4" creationId="{B12B3555-4D20-19AF-583E-4ADC06FB5A19}"/>
          </ac:spMkLst>
        </pc:spChg>
      </pc:sldChg>
      <pc:sldChg chg="modSp new mod modNotesTx">
        <pc:chgData name="walker powell" userId="f62f1b25f5c30e36" providerId="LiveId" clId="{9830BDA2-C629-4A86-A731-180DED6D740F}" dt="2026-07-15T04:37:19.312" v="1547" actId="20577"/>
        <pc:sldMkLst>
          <pc:docMk/>
          <pc:sldMk cId="3496959136" sldId="265"/>
        </pc:sldMkLst>
        <pc:spChg chg="mod">
          <ac:chgData name="walker powell" userId="f62f1b25f5c30e36" providerId="LiveId" clId="{9830BDA2-C629-4A86-A731-180DED6D740F}" dt="2026-07-15T04:32:27.634" v="960" actId="20577"/>
          <ac:spMkLst>
            <pc:docMk/>
            <pc:sldMk cId="3496959136" sldId="265"/>
            <ac:spMk id="2" creationId="{2C702618-277A-04F5-64AB-2E1023CC762E}"/>
          </ac:spMkLst>
        </pc:spChg>
        <pc:spChg chg="mod">
          <ac:chgData name="walker powell" userId="f62f1b25f5c30e36" providerId="LiveId" clId="{9830BDA2-C629-4A86-A731-180DED6D740F}" dt="2026-07-15T04:34:11.285" v="1081" actId="20577"/>
          <ac:spMkLst>
            <pc:docMk/>
            <pc:sldMk cId="3496959136" sldId="265"/>
            <ac:spMk id="3" creationId="{2CF43224-A5ED-9F5E-76CE-06C2F831D981}"/>
          </ac:spMkLst>
        </pc:spChg>
      </pc:sldChg>
      <pc:sldChg chg="modSp new mod">
        <pc:chgData name="walker powell" userId="f62f1b25f5c30e36" providerId="LiveId" clId="{9830BDA2-C629-4A86-A731-180DED6D740F}" dt="2026-07-17T02:45:33.929" v="2715" actId="20577"/>
        <pc:sldMkLst>
          <pc:docMk/>
          <pc:sldMk cId="3212176868" sldId="266"/>
        </pc:sldMkLst>
        <pc:spChg chg="mod">
          <ac:chgData name="walker powell" userId="f62f1b25f5c30e36" providerId="LiveId" clId="{9830BDA2-C629-4A86-A731-180DED6D740F}" dt="2026-07-15T04:29:03.529" v="804" actId="20577"/>
          <ac:spMkLst>
            <pc:docMk/>
            <pc:sldMk cId="3212176868" sldId="266"/>
            <ac:spMk id="2" creationId="{78699069-B4DB-BB12-06D3-ACE271B84321}"/>
          </ac:spMkLst>
        </pc:spChg>
        <pc:spChg chg="mod">
          <ac:chgData name="walker powell" userId="f62f1b25f5c30e36" providerId="LiveId" clId="{9830BDA2-C629-4A86-A731-180DED6D740F}" dt="2026-07-17T02:45:33.929" v="2715" actId="20577"/>
          <ac:spMkLst>
            <pc:docMk/>
            <pc:sldMk cId="3212176868" sldId="266"/>
            <ac:spMk id="3" creationId="{1967B3A2-9519-0BB9-7863-DBEE1F14893C}"/>
          </ac:spMkLst>
        </pc:spChg>
      </pc:sldChg>
      <pc:sldChg chg="modSp new mod modNotesTx">
        <pc:chgData name="walker powell" userId="f62f1b25f5c30e36" providerId="LiveId" clId="{9830BDA2-C629-4A86-A731-180DED6D740F}" dt="2026-07-15T04:46:16.997" v="2001" actId="20577"/>
        <pc:sldMkLst>
          <pc:docMk/>
          <pc:sldMk cId="1659173769" sldId="267"/>
        </pc:sldMkLst>
        <pc:spChg chg="mod">
          <ac:chgData name="walker powell" userId="f62f1b25f5c30e36" providerId="LiveId" clId="{9830BDA2-C629-4A86-A731-180DED6D740F}" dt="2026-07-15T04:43:50.046" v="1598" actId="20577"/>
          <ac:spMkLst>
            <pc:docMk/>
            <pc:sldMk cId="1659173769" sldId="267"/>
            <ac:spMk id="2" creationId="{08AAC03A-D22D-CE3C-4E86-10A921CBAB00}"/>
          </ac:spMkLst>
        </pc:spChg>
        <pc:spChg chg="mod">
          <ac:chgData name="walker powell" userId="f62f1b25f5c30e36" providerId="LiveId" clId="{9830BDA2-C629-4A86-A731-180DED6D740F}" dt="2026-07-15T04:44:40.296" v="1724" actId="20577"/>
          <ac:spMkLst>
            <pc:docMk/>
            <pc:sldMk cId="1659173769" sldId="267"/>
            <ac:spMk id="3" creationId="{E419C570-2E33-E944-A687-F1770BB0247A}"/>
          </ac:spMkLst>
        </pc:spChg>
      </pc:sldChg>
      <pc:sldChg chg="modSp new mod modNotesTx">
        <pc:chgData name="walker powell" userId="f62f1b25f5c30e36" providerId="LiveId" clId="{9830BDA2-C629-4A86-A731-180DED6D740F}" dt="2026-07-15T04:52:42.312" v="2654" actId="20577"/>
        <pc:sldMkLst>
          <pc:docMk/>
          <pc:sldMk cId="1370946855" sldId="268"/>
        </pc:sldMkLst>
        <pc:spChg chg="mod">
          <ac:chgData name="walker powell" userId="f62f1b25f5c30e36" providerId="LiveId" clId="{9830BDA2-C629-4A86-A731-180DED6D740F}" dt="2026-07-15T04:46:51.390" v="2024" actId="20577"/>
          <ac:spMkLst>
            <pc:docMk/>
            <pc:sldMk cId="1370946855" sldId="268"/>
            <ac:spMk id="2" creationId="{3DCAE184-DE6A-56F6-C778-9BE8A062276E}"/>
          </ac:spMkLst>
        </pc:spChg>
        <pc:spChg chg="mod">
          <ac:chgData name="walker powell" userId="f62f1b25f5c30e36" providerId="LiveId" clId="{9830BDA2-C629-4A86-A731-180DED6D740F}" dt="2026-07-15T04:48:49.761" v="2140" actId="20577"/>
          <ac:spMkLst>
            <pc:docMk/>
            <pc:sldMk cId="1370946855" sldId="268"/>
            <ac:spMk id="3" creationId="{FDE51729-A9D0-13E5-9A2A-944813082D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8D0D538D-5E1F-4543-A371-81202D1CF295}" type="datetimeFigureOut">
              <a:rPr lang="en-US" smtClean="0"/>
              <a:t>7/16/2026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A88E48F7-46A2-45D5-AA7A-F81D013B6BA7}" type="slidenum">
              <a:rPr lang="en-US" smtClean="0"/>
              <a:t>‹#›</a:t>
            </a:fld>
            <a:endParaRPr lang="en-US"/>
          </a:p>
        </p:txBody>
      </p:sp>
    </p:spTree>
    <p:extLst>
      <p:ext uri="{BB962C8B-B14F-4D97-AF65-F5344CB8AC3E}">
        <p14:creationId xmlns:p14="http://schemas.microsoft.com/office/powerpoint/2010/main" val="3635844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CVICU at EAMC is primarily geared toward caring for new surgery patients, who are typically ages 65 and up. While we do still care for a number of non-surgical ICU patients, we are not currently equipped to care for pediatric patients.</a:t>
            </a:r>
          </a:p>
        </p:txBody>
      </p:sp>
      <p:sp>
        <p:nvSpPr>
          <p:cNvPr id="4" name="Slide Number Placeholder 3"/>
          <p:cNvSpPr>
            <a:spLocks noGrp="1"/>
          </p:cNvSpPr>
          <p:nvPr>
            <p:ph type="sldNum" sz="quarter" idx="5"/>
          </p:nvPr>
        </p:nvSpPr>
        <p:spPr/>
        <p:txBody>
          <a:bodyPr/>
          <a:lstStyle/>
          <a:p>
            <a:fld id="{A88E48F7-46A2-45D5-AA7A-F81D013B6BA7}" type="slidenum">
              <a:rPr lang="en-US" smtClean="0"/>
              <a:t>4</a:t>
            </a:fld>
            <a:endParaRPr lang="en-US"/>
          </a:p>
        </p:txBody>
      </p:sp>
    </p:spTree>
    <p:extLst>
      <p:ext uri="{BB962C8B-B14F-4D97-AF65-F5344CB8AC3E}">
        <p14:creationId xmlns:p14="http://schemas.microsoft.com/office/powerpoint/2010/main" val="1551479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EAMC is home to LifeSouth’s Opelika office and hosts regular donation drives. The neighborhood mobile wellness clinic is a traveling clinic that provides medical services in underserved areas in the community. Unity Wellness provides testing and education for HIV with the aim of treating and preventing infections. </a:t>
            </a:r>
          </a:p>
        </p:txBody>
      </p:sp>
      <p:sp>
        <p:nvSpPr>
          <p:cNvPr id="4" name="Slide Number Placeholder 3"/>
          <p:cNvSpPr>
            <a:spLocks noGrp="1"/>
          </p:cNvSpPr>
          <p:nvPr>
            <p:ph type="sldNum" sz="quarter" idx="5"/>
          </p:nvPr>
        </p:nvSpPr>
        <p:spPr/>
        <p:txBody>
          <a:bodyPr/>
          <a:lstStyle/>
          <a:p>
            <a:fld id="{A88E48F7-46A2-45D5-AA7A-F81D013B6BA7}" type="slidenum">
              <a:rPr lang="en-US" smtClean="0"/>
              <a:t>13</a:t>
            </a:fld>
            <a:endParaRPr lang="en-US"/>
          </a:p>
        </p:txBody>
      </p:sp>
    </p:spTree>
    <p:extLst>
      <p:ext uri="{BB962C8B-B14F-4D97-AF65-F5344CB8AC3E}">
        <p14:creationId xmlns:p14="http://schemas.microsoft.com/office/powerpoint/2010/main" val="758365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CVICU at EAMC has a unit practice council that meets frequently to address ongoing issues. These meetings take place in the unit between just the nurses and, when required, higher management. A number of students and orientees come through the CVICU as part of the clinical/apprentice programs offered. </a:t>
            </a:r>
          </a:p>
        </p:txBody>
      </p:sp>
      <p:sp>
        <p:nvSpPr>
          <p:cNvPr id="4" name="Slide Number Placeholder 3"/>
          <p:cNvSpPr>
            <a:spLocks noGrp="1"/>
          </p:cNvSpPr>
          <p:nvPr>
            <p:ph type="sldNum" sz="quarter" idx="5"/>
          </p:nvPr>
        </p:nvSpPr>
        <p:spPr/>
        <p:txBody>
          <a:bodyPr/>
          <a:lstStyle/>
          <a:p>
            <a:fld id="{A88E48F7-46A2-45D5-AA7A-F81D013B6BA7}" type="slidenum">
              <a:rPr lang="en-US" smtClean="0"/>
              <a:t>5</a:t>
            </a:fld>
            <a:endParaRPr lang="en-US"/>
          </a:p>
        </p:txBody>
      </p:sp>
    </p:spTree>
    <p:extLst>
      <p:ext uri="{BB962C8B-B14F-4D97-AF65-F5344CB8AC3E}">
        <p14:creationId xmlns:p14="http://schemas.microsoft.com/office/powerpoint/2010/main" val="40173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We have redone pain management protocols for fresh open heart and other CT surgery patients to facilitate early extubation and ambulation with better managed discomfort. This includes administering scheduled non-narcotic analgesics such as NSAIDs, acetaminophen, and muscle relaxers in addition to as-needed narcotic analgesics. This means less discomfort for the patient during their recovery.</a:t>
            </a:r>
          </a:p>
        </p:txBody>
      </p:sp>
      <p:sp>
        <p:nvSpPr>
          <p:cNvPr id="4" name="Slide Number Placeholder 3"/>
          <p:cNvSpPr>
            <a:spLocks noGrp="1"/>
          </p:cNvSpPr>
          <p:nvPr>
            <p:ph type="sldNum" sz="quarter" idx="5"/>
          </p:nvPr>
        </p:nvSpPr>
        <p:spPr/>
        <p:txBody>
          <a:bodyPr/>
          <a:lstStyle/>
          <a:p>
            <a:fld id="{A88E48F7-46A2-45D5-AA7A-F81D013B6BA7}" type="slidenum">
              <a:rPr lang="en-US" smtClean="0"/>
              <a:t>6</a:t>
            </a:fld>
            <a:endParaRPr lang="en-US"/>
          </a:p>
        </p:txBody>
      </p:sp>
    </p:spTree>
    <p:extLst>
      <p:ext uri="{BB962C8B-B14F-4D97-AF65-F5344CB8AC3E}">
        <p14:creationId xmlns:p14="http://schemas.microsoft.com/office/powerpoint/2010/main" val="1172962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Many of the nurses (including myself) came to the CVICU knowing that they wished to further their education. Providing opportunities for continuing education and tuition reimbursement is one strategy that can attract nurses seeking to broaden their education.</a:t>
            </a:r>
          </a:p>
        </p:txBody>
      </p:sp>
      <p:sp>
        <p:nvSpPr>
          <p:cNvPr id="4" name="Slide Number Placeholder 3"/>
          <p:cNvSpPr>
            <a:spLocks noGrp="1"/>
          </p:cNvSpPr>
          <p:nvPr>
            <p:ph type="sldNum" sz="quarter" idx="5"/>
          </p:nvPr>
        </p:nvSpPr>
        <p:spPr/>
        <p:txBody>
          <a:bodyPr/>
          <a:lstStyle/>
          <a:p>
            <a:fld id="{A88E48F7-46A2-45D5-AA7A-F81D013B6BA7}" type="slidenum">
              <a:rPr lang="en-US" smtClean="0"/>
              <a:t>7</a:t>
            </a:fld>
            <a:endParaRPr lang="en-US"/>
          </a:p>
        </p:txBody>
      </p:sp>
    </p:spTree>
    <p:extLst>
      <p:ext uri="{BB962C8B-B14F-4D97-AF65-F5344CB8AC3E}">
        <p14:creationId xmlns:p14="http://schemas.microsoft.com/office/powerpoint/2010/main" val="1323722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Nurses in our CVICU are responsible for auditing protocols on central lines, catheters, turns and other patient care activities that aid in preventing hospital acquired illness</a:t>
            </a:r>
          </a:p>
        </p:txBody>
      </p:sp>
      <p:sp>
        <p:nvSpPr>
          <p:cNvPr id="4" name="Slide Number Placeholder 3"/>
          <p:cNvSpPr>
            <a:spLocks noGrp="1"/>
          </p:cNvSpPr>
          <p:nvPr>
            <p:ph type="sldNum" sz="quarter" idx="5"/>
          </p:nvPr>
        </p:nvSpPr>
        <p:spPr/>
        <p:txBody>
          <a:bodyPr/>
          <a:lstStyle/>
          <a:p>
            <a:fld id="{A88E48F7-46A2-45D5-AA7A-F81D013B6BA7}" type="slidenum">
              <a:rPr lang="en-US" smtClean="0"/>
              <a:t>8</a:t>
            </a:fld>
            <a:endParaRPr lang="en-US"/>
          </a:p>
        </p:txBody>
      </p:sp>
    </p:spTree>
    <p:extLst>
      <p:ext uri="{BB962C8B-B14F-4D97-AF65-F5344CB8AC3E}">
        <p14:creationId xmlns:p14="http://schemas.microsoft.com/office/powerpoint/2010/main" val="3486879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Many reporting agencies have been tracking the uptick in Medicare costs since 2000 and report that by 2030, these costs could double or even triple. Looking at that from a different angle shows us a more frightening reality than numbers on a spreadsheet. The reason Medicare costs are increasing by some much is because the population that will qualify for it is doubled. This could place an unprecedented pressure on an already overloaded healthcare system.</a:t>
            </a:r>
          </a:p>
        </p:txBody>
      </p:sp>
      <p:sp>
        <p:nvSpPr>
          <p:cNvPr id="4" name="Slide Number Placeholder 3"/>
          <p:cNvSpPr>
            <a:spLocks noGrp="1"/>
          </p:cNvSpPr>
          <p:nvPr>
            <p:ph type="sldNum" sz="quarter" idx="5"/>
          </p:nvPr>
        </p:nvSpPr>
        <p:spPr/>
        <p:txBody>
          <a:bodyPr/>
          <a:lstStyle/>
          <a:p>
            <a:fld id="{A88E48F7-46A2-45D5-AA7A-F81D013B6BA7}" type="slidenum">
              <a:rPr lang="en-US" smtClean="0"/>
              <a:t>9</a:t>
            </a:fld>
            <a:endParaRPr lang="en-US"/>
          </a:p>
        </p:txBody>
      </p:sp>
    </p:spTree>
    <p:extLst>
      <p:ext uri="{BB962C8B-B14F-4D97-AF65-F5344CB8AC3E}">
        <p14:creationId xmlns:p14="http://schemas.microsoft.com/office/powerpoint/2010/main" val="3846191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Through the organizational assessment, I learned that East Alabama Medical Center emphasizes patient safety through evidence-based practices, quality improvement initiatives, and accreditation standards. These efforts help reduce medical errors, improve patient outcomes, and promote a culture of continuous improvement.</a:t>
            </a:r>
          </a:p>
        </p:txBody>
      </p:sp>
      <p:sp>
        <p:nvSpPr>
          <p:cNvPr id="4" name="Slide Number Placeholder 3"/>
          <p:cNvSpPr>
            <a:spLocks noGrp="1"/>
          </p:cNvSpPr>
          <p:nvPr>
            <p:ph type="sldNum" sz="quarter" idx="5"/>
          </p:nvPr>
        </p:nvSpPr>
        <p:spPr/>
        <p:txBody>
          <a:bodyPr/>
          <a:lstStyle/>
          <a:p>
            <a:fld id="{A88E48F7-46A2-45D5-AA7A-F81D013B6BA7}" type="slidenum">
              <a:rPr lang="en-US" smtClean="0"/>
              <a:t>10</a:t>
            </a:fld>
            <a:endParaRPr lang="en-US"/>
          </a:p>
        </p:txBody>
      </p:sp>
    </p:spTree>
    <p:extLst>
      <p:ext uri="{BB962C8B-B14F-4D97-AF65-F5344CB8AC3E}">
        <p14:creationId xmlns:p14="http://schemas.microsoft.com/office/powerpoint/2010/main" val="3515896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 learned that effective communication between leadership, managers, and frontline staff is essential for delivering high-quality care. East Alabama Medical Center's organizational structure supports collaboration across departments, allowing healthcare professionals to work together efficiently to meet patient needs.</a:t>
            </a:r>
          </a:p>
        </p:txBody>
      </p:sp>
      <p:sp>
        <p:nvSpPr>
          <p:cNvPr id="4" name="Slide Number Placeholder 3"/>
          <p:cNvSpPr>
            <a:spLocks noGrp="1"/>
          </p:cNvSpPr>
          <p:nvPr>
            <p:ph type="sldNum" sz="quarter" idx="5"/>
          </p:nvPr>
        </p:nvSpPr>
        <p:spPr/>
        <p:txBody>
          <a:bodyPr/>
          <a:lstStyle/>
          <a:p>
            <a:fld id="{A88E48F7-46A2-45D5-AA7A-F81D013B6BA7}" type="slidenum">
              <a:rPr lang="en-US" smtClean="0"/>
              <a:t>11</a:t>
            </a:fld>
            <a:endParaRPr lang="en-US"/>
          </a:p>
        </p:txBody>
      </p:sp>
    </p:spTree>
    <p:extLst>
      <p:ext uri="{BB962C8B-B14F-4D97-AF65-F5344CB8AC3E}">
        <p14:creationId xmlns:p14="http://schemas.microsoft.com/office/powerpoint/2010/main" val="120949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 learned that East Alabama Medical Center serves not only as an acute care hospital but also as a community health resource. The organization provides preventive services, outreach programs, and specialized care that address the health needs of the surrounding region, demonstrating the importance of tailoring healthcare services to the local population.</a:t>
            </a:r>
          </a:p>
        </p:txBody>
      </p:sp>
      <p:sp>
        <p:nvSpPr>
          <p:cNvPr id="4" name="Slide Number Placeholder 3"/>
          <p:cNvSpPr>
            <a:spLocks noGrp="1"/>
          </p:cNvSpPr>
          <p:nvPr>
            <p:ph type="sldNum" sz="quarter" idx="5"/>
          </p:nvPr>
        </p:nvSpPr>
        <p:spPr/>
        <p:txBody>
          <a:bodyPr/>
          <a:lstStyle/>
          <a:p>
            <a:fld id="{A88E48F7-46A2-45D5-AA7A-F81D013B6BA7}" type="slidenum">
              <a:rPr lang="en-US" smtClean="0"/>
              <a:t>12</a:t>
            </a:fld>
            <a:endParaRPr lang="en-US"/>
          </a:p>
        </p:txBody>
      </p:sp>
    </p:spTree>
    <p:extLst>
      <p:ext uri="{BB962C8B-B14F-4D97-AF65-F5344CB8AC3E}">
        <p14:creationId xmlns:p14="http://schemas.microsoft.com/office/powerpoint/2010/main" val="2542748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3CF4084D-95FD-4ECE-8897-029EB3EDEADB}" type="datetimeFigureOut">
              <a:rPr lang="en-US" smtClean="0"/>
              <a:t>7/16/2026</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231457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F4084D-95FD-4ECE-8897-029EB3EDEADB}"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196556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3CF4084D-95FD-4ECE-8897-029EB3EDEADB}" type="datetimeFigureOut">
              <a:rPr lang="en-US" smtClean="0"/>
              <a:t>7/16/2026</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1721527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F4084D-95FD-4ECE-8897-029EB3EDEADB}"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565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3CF4084D-95FD-4ECE-8897-029EB3EDEADB}" type="datetimeFigureOut">
              <a:rPr lang="en-US" smtClean="0"/>
              <a:t>7/16/2026</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2172567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3CF4084D-95FD-4ECE-8897-029EB3EDEADB}" type="datetimeFigureOut">
              <a:rPr lang="en-US" smtClean="0"/>
              <a:t>7/16/2026</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411099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3CF4084D-95FD-4ECE-8897-029EB3EDEADB}" type="datetimeFigureOut">
              <a:rPr lang="en-US" smtClean="0"/>
              <a:t>7/16/2026</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297399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F4084D-95FD-4ECE-8897-029EB3EDEADB}"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483788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3CF4084D-95FD-4ECE-8897-029EB3EDEADB}" type="datetimeFigureOut">
              <a:rPr lang="en-US" smtClean="0"/>
              <a:t>7/16/2026</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306206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F4084D-95FD-4ECE-8897-029EB3EDEADB}"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2735417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3CF4084D-95FD-4ECE-8897-029EB3EDEADB}" type="datetimeFigureOut">
              <a:rPr lang="en-US" smtClean="0"/>
              <a:t>7/16/2026</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B402040F-8E29-4708-AB75-D4B05DBB6518}" type="slidenum">
              <a:rPr lang="en-US" smtClean="0"/>
              <a:t>‹#›</a:t>
            </a:fld>
            <a:endParaRPr lang="en-US"/>
          </a:p>
        </p:txBody>
      </p:sp>
    </p:spTree>
    <p:extLst>
      <p:ext uri="{BB962C8B-B14F-4D97-AF65-F5344CB8AC3E}">
        <p14:creationId xmlns:p14="http://schemas.microsoft.com/office/powerpoint/2010/main" val="339978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3CF4084D-95FD-4ECE-8897-029EB3EDEADB}" type="datetimeFigureOut">
              <a:rPr lang="en-US" smtClean="0"/>
              <a:t>7/16/2026</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B402040F-8E29-4708-AB75-D4B05DBB6518}" type="slidenum">
              <a:rPr lang="en-US" smtClean="0"/>
              <a:t>‹#›</a:t>
            </a:fld>
            <a:endParaRPr lang="en-US"/>
          </a:p>
        </p:txBody>
      </p:sp>
    </p:spTree>
    <p:extLst>
      <p:ext uri="{BB962C8B-B14F-4D97-AF65-F5344CB8AC3E}">
        <p14:creationId xmlns:p14="http://schemas.microsoft.com/office/powerpoint/2010/main" val="88461176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979B-A5AC-1638-5504-DA75FCA960C8}"/>
              </a:ext>
            </a:extLst>
          </p:cNvPr>
          <p:cNvSpPr>
            <a:spLocks noGrp="1"/>
          </p:cNvSpPr>
          <p:nvPr>
            <p:ph type="ctrTitle"/>
          </p:nvPr>
        </p:nvSpPr>
        <p:spPr/>
        <p:txBody>
          <a:bodyPr/>
          <a:lstStyle/>
          <a:p>
            <a:r>
              <a:rPr lang="en-US" dirty="0"/>
              <a:t>East Alabama Medical Center</a:t>
            </a:r>
          </a:p>
        </p:txBody>
      </p:sp>
      <p:sp>
        <p:nvSpPr>
          <p:cNvPr id="3" name="Subtitle 2">
            <a:extLst>
              <a:ext uri="{FF2B5EF4-FFF2-40B4-BE49-F238E27FC236}">
                <a16:creationId xmlns:a16="http://schemas.microsoft.com/office/drawing/2014/main" id="{E5AEEBDA-DF09-0B40-3EE5-B4FC560DD54B}"/>
              </a:ext>
            </a:extLst>
          </p:cNvPr>
          <p:cNvSpPr>
            <a:spLocks noGrp="1"/>
          </p:cNvSpPr>
          <p:nvPr>
            <p:ph type="subTitle" idx="1"/>
          </p:nvPr>
        </p:nvSpPr>
        <p:spPr/>
        <p:txBody>
          <a:bodyPr/>
          <a:lstStyle/>
          <a:p>
            <a:r>
              <a:rPr lang="en-US" dirty="0"/>
              <a:t>An Organizational Assessment</a:t>
            </a:r>
          </a:p>
        </p:txBody>
      </p:sp>
    </p:spTree>
    <p:extLst>
      <p:ext uri="{BB962C8B-B14F-4D97-AF65-F5344CB8AC3E}">
        <p14:creationId xmlns:p14="http://schemas.microsoft.com/office/powerpoint/2010/main" val="2111310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76E5F-16B8-0DFF-5812-48B1802C2F65}"/>
              </a:ext>
            </a:extLst>
          </p:cNvPr>
          <p:cNvSpPr>
            <a:spLocks noGrp="1"/>
          </p:cNvSpPr>
          <p:nvPr>
            <p:ph type="title"/>
          </p:nvPr>
        </p:nvSpPr>
        <p:spPr/>
        <p:txBody>
          <a:bodyPr>
            <a:normAutofit fontScale="90000"/>
          </a:bodyPr>
          <a:lstStyle/>
          <a:p>
            <a:r>
              <a:rPr lang="en-US" dirty="0"/>
              <a:t>The importance of a strong culture of quality and patient safety</a:t>
            </a:r>
          </a:p>
        </p:txBody>
      </p:sp>
      <p:sp>
        <p:nvSpPr>
          <p:cNvPr id="3" name="Content Placeholder 2">
            <a:extLst>
              <a:ext uri="{FF2B5EF4-FFF2-40B4-BE49-F238E27FC236}">
                <a16:creationId xmlns:a16="http://schemas.microsoft.com/office/drawing/2014/main" id="{B368D98C-BBAB-6549-179D-B450D9F8A420}"/>
              </a:ext>
            </a:extLst>
          </p:cNvPr>
          <p:cNvSpPr>
            <a:spLocks noGrp="1"/>
          </p:cNvSpPr>
          <p:nvPr>
            <p:ph idx="1"/>
          </p:nvPr>
        </p:nvSpPr>
        <p:spPr/>
        <p:txBody>
          <a:bodyPr/>
          <a:lstStyle/>
          <a:p>
            <a:r>
              <a:rPr lang="en-US" dirty="0"/>
              <a:t>Emphasize patient safety through evidence-based practice </a:t>
            </a:r>
          </a:p>
          <a:p>
            <a:r>
              <a:rPr lang="en-US" dirty="0"/>
              <a:t> Quality improvement initiatives</a:t>
            </a:r>
          </a:p>
          <a:p>
            <a:r>
              <a:rPr lang="en-US" dirty="0"/>
              <a:t> Accreditation standards </a:t>
            </a:r>
          </a:p>
          <a:p>
            <a:endParaRPr lang="en-US" dirty="0"/>
          </a:p>
          <a:p>
            <a:endParaRPr lang="en-US" dirty="0"/>
          </a:p>
        </p:txBody>
      </p:sp>
    </p:spTree>
    <p:extLst>
      <p:ext uri="{BB962C8B-B14F-4D97-AF65-F5344CB8AC3E}">
        <p14:creationId xmlns:p14="http://schemas.microsoft.com/office/powerpoint/2010/main" val="3152722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ACA3C-3A81-0E63-A141-7A0591515DCC}"/>
              </a:ext>
            </a:extLst>
          </p:cNvPr>
          <p:cNvSpPr>
            <a:spLocks noGrp="1"/>
          </p:cNvSpPr>
          <p:nvPr>
            <p:ph type="title"/>
          </p:nvPr>
        </p:nvSpPr>
        <p:spPr/>
        <p:txBody>
          <a:bodyPr>
            <a:normAutofit fontScale="90000"/>
          </a:bodyPr>
          <a:lstStyle/>
          <a:p>
            <a:r>
              <a:rPr lang="en-US" dirty="0"/>
              <a:t>How leadership and organizational structure influence patient care</a:t>
            </a:r>
          </a:p>
        </p:txBody>
      </p:sp>
      <p:sp>
        <p:nvSpPr>
          <p:cNvPr id="3" name="Content Placeholder 2">
            <a:extLst>
              <a:ext uri="{FF2B5EF4-FFF2-40B4-BE49-F238E27FC236}">
                <a16:creationId xmlns:a16="http://schemas.microsoft.com/office/drawing/2014/main" id="{FBE08EC1-142E-F82F-48B7-9E7BD0978EF6}"/>
              </a:ext>
            </a:extLst>
          </p:cNvPr>
          <p:cNvSpPr>
            <a:spLocks noGrp="1"/>
          </p:cNvSpPr>
          <p:nvPr>
            <p:ph idx="1"/>
          </p:nvPr>
        </p:nvSpPr>
        <p:spPr/>
        <p:txBody>
          <a:bodyPr/>
          <a:lstStyle/>
          <a:p>
            <a:r>
              <a:rPr lang="en-US" dirty="0"/>
              <a:t>Effective communication</a:t>
            </a:r>
          </a:p>
          <a:p>
            <a:r>
              <a:rPr lang="en-US" dirty="0"/>
              <a:t> Organizational structure influences patient care</a:t>
            </a:r>
          </a:p>
        </p:txBody>
      </p:sp>
    </p:spTree>
    <p:extLst>
      <p:ext uri="{BB962C8B-B14F-4D97-AF65-F5344CB8AC3E}">
        <p14:creationId xmlns:p14="http://schemas.microsoft.com/office/powerpoint/2010/main" val="22389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A6A10-5D4A-A62F-D7FD-E2A5AA242DE8}"/>
              </a:ext>
            </a:extLst>
          </p:cNvPr>
          <p:cNvSpPr>
            <a:spLocks noGrp="1"/>
          </p:cNvSpPr>
          <p:nvPr>
            <p:ph type="title"/>
          </p:nvPr>
        </p:nvSpPr>
        <p:spPr/>
        <p:txBody>
          <a:bodyPr/>
          <a:lstStyle/>
          <a:p>
            <a:r>
              <a:rPr lang="en-US" dirty="0"/>
              <a:t>Community-focused healthcare</a:t>
            </a:r>
          </a:p>
        </p:txBody>
      </p:sp>
      <p:sp>
        <p:nvSpPr>
          <p:cNvPr id="4" name="Content Placeholder 3">
            <a:extLst>
              <a:ext uri="{FF2B5EF4-FFF2-40B4-BE49-F238E27FC236}">
                <a16:creationId xmlns:a16="http://schemas.microsoft.com/office/drawing/2014/main" id="{B12B3555-4D20-19AF-583E-4ADC06FB5A19}"/>
              </a:ext>
            </a:extLst>
          </p:cNvPr>
          <p:cNvSpPr>
            <a:spLocks noGrp="1"/>
          </p:cNvSpPr>
          <p:nvPr>
            <p:ph idx="1"/>
          </p:nvPr>
        </p:nvSpPr>
        <p:spPr/>
        <p:txBody>
          <a:bodyPr/>
          <a:lstStyle/>
          <a:p>
            <a:r>
              <a:rPr lang="en-US" dirty="0"/>
              <a:t>Community Health resource</a:t>
            </a:r>
          </a:p>
          <a:p>
            <a:r>
              <a:rPr lang="en-US" dirty="0"/>
              <a:t>Preventative services</a:t>
            </a:r>
          </a:p>
          <a:p>
            <a:r>
              <a:rPr lang="en-US" dirty="0"/>
              <a:t>Outreach programs</a:t>
            </a:r>
          </a:p>
          <a:p>
            <a:r>
              <a:rPr lang="en-US" dirty="0"/>
              <a:t>Specialized care</a:t>
            </a:r>
          </a:p>
        </p:txBody>
      </p:sp>
    </p:spTree>
    <p:extLst>
      <p:ext uri="{BB962C8B-B14F-4D97-AF65-F5344CB8AC3E}">
        <p14:creationId xmlns:p14="http://schemas.microsoft.com/office/powerpoint/2010/main" val="1676602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02618-277A-04F5-64AB-2E1023CC762E}"/>
              </a:ext>
            </a:extLst>
          </p:cNvPr>
          <p:cNvSpPr>
            <a:spLocks noGrp="1"/>
          </p:cNvSpPr>
          <p:nvPr>
            <p:ph type="title"/>
          </p:nvPr>
        </p:nvSpPr>
        <p:spPr/>
        <p:txBody>
          <a:bodyPr/>
          <a:lstStyle/>
          <a:p>
            <a:r>
              <a:rPr lang="en-US" dirty="0"/>
              <a:t>Community Outreach</a:t>
            </a:r>
          </a:p>
        </p:txBody>
      </p:sp>
      <p:sp>
        <p:nvSpPr>
          <p:cNvPr id="3" name="Content Placeholder 2">
            <a:extLst>
              <a:ext uri="{FF2B5EF4-FFF2-40B4-BE49-F238E27FC236}">
                <a16:creationId xmlns:a16="http://schemas.microsoft.com/office/drawing/2014/main" id="{2CF43224-A5ED-9F5E-76CE-06C2F831D981}"/>
              </a:ext>
            </a:extLst>
          </p:cNvPr>
          <p:cNvSpPr>
            <a:spLocks noGrp="1"/>
          </p:cNvSpPr>
          <p:nvPr>
            <p:ph idx="1"/>
          </p:nvPr>
        </p:nvSpPr>
        <p:spPr/>
        <p:txBody>
          <a:bodyPr/>
          <a:lstStyle/>
          <a:p>
            <a:r>
              <a:rPr lang="en-US" dirty="0"/>
              <a:t>LifeSouth office on campus</a:t>
            </a:r>
          </a:p>
          <a:p>
            <a:r>
              <a:rPr lang="en-US" dirty="0"/>
              <a:t>Neighborhood Mobile Wellness clinic</a:t>
            </a:r>
          </a:p>
          <a:p>
            <a:r>
              <a:rPr lang="en-US" dirty="0"/>
              <a:t>Unity Wellness</a:t>
            </a:r>
          </a:p>
        </p:txBody>
      </p:sp>
    </p:spTree>
    <p:extLst>
      <p:ext uri="{BB962C8B-B14F-4D97-AF65-F5344CB8AC3E}">
        <p14:creationId xmlns:p14="http://schemas.microsoft.com/office/powerpoint/2010/main" val="3496959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9069-B4DB-BB12-06D3-ACE271B84321}"/>
              </a:ext>
            </a:extLst>
          </p:cNvPr>
          <p:cNvSpPr>
            <a:spLocks noGrp="1"/>
          </p:cNvSpPr>
          <p:nvPr>
            <p:ph type="title"/>
          </p:nvPr>
        </p:nvSpPr>
        <p:spPr/>
        <p:txBody>
          <a:bodyPr/>
          <a:lstStyle/>
          <a:p>
            <a:r>
              <a:rPr lang="en-US" dirty="0"/>
              <a:t>East Alabama Medical Center</a:t>
            </a:r>
          </a:p>
        </p:txBody>
      </p:sp>
      <p:sp>
        <p:nvSpPr>
          <p:cNvPr id="3" name="Content Placeholder 2">
            <a:extLst>
              <a:ext uri="{FF2B5EF4-FFF2-40B4-BE49-F238E27FC236}">
                <a16:creationId xmlns:a16="http://schemas.microsoft.com/office/drawing/2014/main" id="{1967B3A2-9519-0BB9-7863-DBEE1F14893C}"/>
              </a:ext>
            </a:extLst>
          </p:cNvPr>
          <p:cNvSpPr>
            <a:spLocks noGrp="1"/>
          </p:cNvSpPr>
          <p:nvPr>
            <p:ph idx="1"/>
          </p:nvPr>
        </p:nvSpPr>
        <p:spPr/>
        <p:txBody>
          <a:bodyPr/>
          <a:lstStyle/>
          <a:p>
            <a:r>
              <a:rPr lang="en-US" dirty="0"/>
              <a:t> 316-bed capacity</a:t>
            </a:r>
          </a:p>
          <a:p>
            <a:r>
              <a:rPr lang="en-US" dirty="0"/>
              <a:t> Located in Opelika, Alabama</a:t>
            </a:r>
          </a:p>
          <a:p>
            <a:r>
              <a:rPr lang="en-US" dirty="0"/>
              <a:t>Level 3 trauma center</a:t>
            </a:r>
          </a:p>
          <a:p>
            <a:r>
              <a:rPr lang="en-US" dirty="0"/>
              <a:t>Stroke center</a:t>
            </a:r>
          </a:p>
          <a:p>
            <a:r>
              <a:rPr lang="en-US" dirty="0"/>
              <a:t>Flagstaff campus of East Alabama Health</a:t>
            </a:r>
          </a:p>
        </p:txBody>
      </p:sp>
    </p:spTree>
    <p:extLst>
      <p:ext uri="{BB962C8B-B14F-4D97-AF65-F5344CB8AC3E}">
        <p14:creationId xmlns:p14="http://schemas.microsoft.com/office/powerpoint/2010/main" val="3212176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C43EF-D333-489F-6A04-55B96D0B9199}"/>
              </a:ext>
            </a:extLst>
          </p:cNvPr>
          <p:cNvSpPr>
            <a:spLocks noGrp="1"/>
          </p:cNvSpPr>
          <p:nvPr>
            <p:ph type="title"/>
          </p:nvPr>
        </p:nvSpPr>
        <p:spPr/>
        <p:txBody>
          <a:bodyPr/>
          <a:lstStyle/>
          <a:p>
            <a:r>
              <a:rPr lang="en-US" dirty="0"/>
              <a:t>Cardiovascular Intensive care unit</a:t>
            </a:r>
          </a:p>
        </p:txBody>
      </p:sp>
      <p:sp>
        <p:nvSpPr>
          <p:cNvPr id="3" name="Content Placeholder 2">
            <a:extLst>
              <a:ext uri="{FF2B5EF4-FFF2-40B4-BE49-F238E27FC236}">
                <a16:creationId xmlns:a16="http://schemas.microsoft.com/office/drawing/2014/main" id="{CFFC1A84-BA00-4885-C27A-4D6EB7B2B629}"/>
              </a:ext>
            </a:extLst>
          </p:cNvPr>
          <p:cNvSpPr>
            <a:spLocks noGrp="1"/>
          </p:cNvSpPr>
          <p:nvPr>
            <p:ph idx="1"/>
          </p:nvPr>
        </p:nvSpPr>
        <p:spPr/>
        <p:txBody>
          <a:bodyPr/>
          <a:lstStyle/>
          <a:p>
            <a:r>
              <a:rPr lang="en-US" dirty="0"/>
              <a:t>Surgical ICU caring for post-operative cardiothoracic surgery patients</a:t>
            </a:r>
          </a:p>
          <a:p>
            <a:r>
              <a:rPr lang="en-US" dirty="0"/>
              <a:t>10 beds</a:t>
            </a:r>
          </a:p>
          <a:p>
            <a:r>
              <a:rPr lang="en-US" dirty="0"/>
              <a:t>1:2 nurse to patient ratio</a:t>
            </a:r>
          </a:p>
          <a:p>
            <a:r>
              <a:rPr lang="en-US" dirty="0"/>
              <a:t>Registered Nurses and MCTs</a:t>
            </a:r>
          </a:p>
          <a:p>
            <a:endParaRPr lang="en-US" dirty="0"/>
          </a:p>
        </p:txBody>
      </p:sp>
    </p:spTree>
    <p:extLst>
      <p:ext uri="{BB962C8B-B14F-4D97-AF65-F5344CB8AC3E}">
        <p14:creationId xmlns:p14="http://schemas.microsoft.com/office/powerpoint/2010/main" val="3588762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C03A-D22D-CE3C-4E86-10A921CBAB00}"/>
              </a:ext>
            </a:extLst>
          </p:cNvPr>
          <p:cNvSpPr>
            <a:spLocks noGrp="1"/>
          </p:cNvSpPr>
          <p:nvPr>
            <p:ph type="title"/>
          </p:nvPr>
        </p:nvSpPr>
        <p:spPr/>
        <p:txBody>
          <a:bodyPr/>
          <a:lstStyle/>
          <a:p>
            <a:r>
              <a:rPr lang="en-US" dirty="0"/>
              <a:t>Population</a:t>
            </a:r>
          </a:p>
        </p:txBody>
      </p:sp>
      <p:sp>
        <p:nvSpPr>
          <p:cNvPr id="3" name="Content Placeholder 2">
            <a:extLst>
              <a:ext uri="{FF2B5EF4-FFF2-40B4-BE49-F238E27FC236}">
                <a16:creationId xmlns:a16="http://schemas.microsoft.com/office/drawing/2014/main" id="{E419C570-2E33-E944-A687-F1770BB0247A}"/>
              </a:ext>
            </a:extLst>
          </p:cNvPr>
          <p:cNvSpPr>
            <a:spLocks noGrp="1"/>
          </p:cNvSpPr>
          <p:nvPr>
            <p:ph idx="1"/>
          </p:nvPr>
        </p:nvSpPr>
        <p:spPr/>
        <p:txBody>
          <a:bodyPr/>
          <a:lstStyle/>
          <a:p>
            <a:r>
              <a:rPr lang="en-US" dirty="0"/>
              <a:t>Adult only</a:t>
            </a:r>
          </a:p>
          <a:p>
            <a:r>
              <a:rPr lang="en-US" dirty="0"/>
              <a:t>Primarily 65+ surgery patients</a:t>
            </a:r>
          </a:p>
          <a:p>
            <a:r>
              <a:rPr lang="en-US" dirty="0"/>
              <a:t>Acute or intensive care patients</a:t>
            </a:r>
          </a:p>
        </p:txBody>
      </p:sp>
    </p:spTree>
    <p:extLst>
      <p:ext uri="{BB962C8B-B14F-4D97-AF65-F5344CB8AC3E}">
        <p14:creationId xmlns:p14="http://schemas.microsoft.com/office/powerpoint/2010/main" val="1659173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AE184-DE6A-56F6-C778-9BE8A062276E}"/>
              </a:ext>
            </a:extLst>
          </p:cNvPr>
          <p:cNvSpPr>
            <a:spLocks noGrp="1"/>
          </p:cNvSpPr>
          <p:nvPr>
            <p:ph type="title"/>
          </p:nvPr>
        </p:nvSpPr>
        <p:spPr/>
        <p:txBody>
          <a:bodyPr/>
          <a:lstStyle/>
          <a:p>
            <a:r>
              <a:rPr lang="en-US" dirty="0"/>
              <a:t>Nursing Excellence</a:t>
            </a:r>
          </a:p>
        </p:txBody>
      </p:sp>
      <p:sp>
        <p:nvSpPr>
          <p:cNvPr id="3" name="Content Placeholder 2">
            <a:extLst>
              <a:ext uri="{FF2B5EF4-FFF2-40B4-BE49-F238E27FC236}">
                <a16:creationId xmlns:a16="http://schemas.microsoft.com/office/drawing/2014/main" id="{FDE51729-A9D0-13E5-9A2A-944813082D34}"/>
              </a:ext>
            </a:extLst>
          </p:cNvPr>
          <p:cNvSpPr>
            <a:spLocks noGrp="1"/>
          </p:cNvSpPr>
          <p:nvPr>
            <p:ph idx="1"/>
          </p:nvPr>
        </p:nvSpPr>
        <p:spPr/>
        <p:txBody>
          <a:bodyPr/>
          <a:lstStyle/>
          <a:p>
            <a:r>
              <a:rPr lang="en-US" dirty="0"/>
              <a:t>Unit Practice Council</a:t>
            </a:r>
          </a:p>
          <a:p>
            <a:r>
              <a:rPr lang="en-US" dirty="0"/>
              <a:t>Apprentice and Preceptor programs</a:t>
            </a:r>
          </a:p>
          <a:p>
            <a:r>
              <a:rPr lang="en-US" dirty="0"/>
              <a:t>Nurse-led EBP committees</a:t>
            </a:r>
          </a:p>
          <a:p>
            <a:endParaRPr lang="en-US" dirty="0"/>
          </a:p>
        </p:txBody>
      </p:sp>
    </p:spTree>
    <p:extLst>
      <p:ext uri="{BB962C8B-B14F-4D97-AF65-F5344CB8AC3E}">
        <p14:creationId xmlns:p14="http://schemas.microsoft.com/office/powerpoint/2010/main" val="1370946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2C91-61CE-7930-D922-1EF5E0005414}"/>
              </a:ext>
            </a:extLst>
          </p:cNvPr>
          <p:cNvSpPr>
            <a:spLocks noGrp="1"/>
          </p:cNvSpPr>
          <p:nvPr>
            <p:ph type="title"/>
          </p:nvPr>
        </p:nvSpPr>
        <p:spPr/>
        <p:txBody>
          <a:bodyPr/>
          <a:lstStyle/>
          <a:p>
            <a:r>
              <a:rPr lang="en-US" dirty="0"/>
              <a:t>HCAHPS measure</a:t>
            </a:r>
          </a:p>
        </p:txBody>
      </p:sp>
      <p:sp>
        <p:nvSpPr>
          <p:cNvPr id="3" name="Content Placeholder 2">
            <a:extLst>
              <a:ext uri="{FF2B5EF4-FFF2-40B4-BE49-F238E27FC236}">
                <a16:creationId xmlns:a16="http://schemas.microsoft.com/office/drawing/2014/main" id="{7ADC07C5-F270-7B01-CD27-ECE8701D5B41}"/>
              </a:ext>
            </a:extLst>
          </p:cNvPr>
          <p:cNvSpPr>
            <a:spLocks noGrp="1"/>
          </p:cNvSpPr>
          <p:nvPr>
            <p:ph idx="1"/>
          </p:nvPr>
        </p:nvSpPr>
        <p:spPr/>
        <p:txBody>
          <a:bodyPr/>
          <a:lstStyle/>
          <a:p>
            <a:r>
              <a:rPr lang="en-US" dirty="0"/>
              <a:t>Pain control in post-op Cardiothoracic surgery patients</a:t>
            </a:r>
          </a:p>
          <a:p>
            <a:r>
              <a:rPr lang="en-US" dirty="0"/>
              <a:t>Early and consistent administration of analgesics</a:t>
            </a:r>
          </a:p>
          <a:p>
            <a:r>
              <a:rPr lang="en-US" dirty="0"/>
              <a:t>Alternating NSAIDs, analgesics, and muscle relaxers</a:t>
            </a:r>
          </a:p>
        </p:txBody>
      </p:sp>
    </p:spTree>
    <p:extLst>
      <p:ext uri="{BB962C8B-B14F-4D97-AF65-F5344CB8AC3E}">
        <p14:creationId xmlns:p14="http://schemas.microsoft.com/office/powerpoint/2010/main" val="2512452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CB56-1F15-1431-DF6B-3B6B4E941CAE}"/>
              </a:ext>
            </a:extLst>
          </p:cNvPr>
          <p:cNvSpPr>
            <a:spLocks noGrp="1"/>
          </p:cNvSpPr>
          <p:nvPr>
            <p:ph type="title"/>
          </p:nvPr>
        </p:nvSpPr>
        <p:spPr/>
        <p:txBody>
          <a:bodyPr/>
          <a:lstStyle/>
          <a:p>
            <a:r>
              <a:rPr lang="en-US" dirty="0"/>
              <a:t>Nurse retention strategies</a:t>
            </a:r>
          </a:p>
        </p:txBody>
      </p:sp>
      <p:sp>
        <p:nvSpPr>
          <p:cNvPr id="3" name="Content Placeholder 2">
            <a:extLst>
              <a:ext uri="{FF2B5EF4-FFF2-40B4-BE49-F238E27FC236}">
                <a16:creationId xmlns:a16="http://schemas.microsoft.com/office/drawing/2014/main" id="{662F1F6D-2A3B-DABB-A2B9-9631720AB8D1}"/>
              </a:ext>
            </a:extLst>
          </p:cNvPr>
          <p:cNvSpPr>
            <a:spLocks noGrp="1"/>
          </p:cNvSpPr>
          <p:nvPr>
            <p:ph idx="1"/>
          </p:nvPr>
        </p:nvSpPr>
        <p:spPr/>
        <p:txBody>
          <a:bodyPr/>
          <a:lstStyle/>
          <a:p>
            <a:r>
              <a:rPr lang="en-US" dirty="0"/>
              <a:t>Certifications and continuing education</a:t>
            </a:r>
          </a:p>
          <a:p>
            <a:r>
              <a:rPr lang="en-US" dirty="0"/>
              <a:t>Tuition reimbursement </a:t>
            </a:r>
          </a:p>
          <a:p>
            <a:endParaRPr lang="en-US" dirty="0"/>
          </a:p>
        </p:txBody>
      </p:sp>
    </p:spTree>
    <p:extLst>
      <p:ext uri="{BB962C8B-B14F-4D97-AF65-F5344CB8AC3E}">
        <p14:creationId xmlns:p14="http://schemas.microsoft.com/office/powerpoint/2010/main" val="1237821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82F98-C75F-388A-76F8-F645B1EAA6A9}"/>
              </a:ext>
            </a:extLst>
          </p:cNvPr>
          <p:cNvSpPr>
            <a:spLocks noGrp="1"/>
          </p:cNvSpPr>
          <p:nvPr>
            <p:ph type="title"/>
          </p:nvPr>
        </p:nvSpPr>
        <p:spPr/>
        <p:txBody>
          <a:bodyPr>
            <a:normAutofit fontScale="90000"/>
          </a:bodyPr>
          <a:lstStyle/>
          <a:p>
            <a:r>
              <a:rPr lang="en-US" dirty="0"/>
              <a:t>Patient-centered care by preventing CAUTIs</a:t>
            </a:r>
          </a:p>
        </p:txBody>
      </p:sp>
      <p:sp>
        <p:nvSpPr>
          <p:cNvPr id="3" name="Content Placeholder 2">
            <a:extLst>
              <a:ext uri="{FF2B5EF4-FFF2-40B4-BE49-F238E27FC236}">
                <a16:creationId xmlns:a16="http://schemas.microsoft.com/office/drawing/2014/main" id="{51A59E6E-D382-0BC4-A742-5FBFB4056204}"/>
              </a:ext>
            </a:extLst>
          </p:cNvPr>
          <p:cNvSpPr>
            <a:spLocks noGrp="1"/>
          </p:cNvSpPr>
          <p:nvPr>
            <p:ph idx="1"/>
          </p:nvPr>
        </p:nvSpPr>
        <p:spPr/>
        <p:txBody>
          <a:bodyPr/>
          <a:lstStyle/>
          <a:p>
            <a:r>
              <a:rPr lang="en-US" dirty="0"/>
              <a:t>Every indwelling catheter comes with a protocol that can be ordered by the RN</a:t>
            </a:r>
          </a:p>
          <a:p>
            <a:r>
              <a:rPr lang="en-US" dirty="0"/>
              <a:t>Patients with an indwelling catheter must have a urine culture within 24 hours of placement</a:t>
            </a:r>
          </a:p>
          <a:p>
            <a:r>
              <a:rPr lang="en-US" dirty="0"/>
              <a:t>Chlorhexidine gluconate 2% wipes are used to perform catheter care every 8 hours</a:t>
            </a:r>
          </a:p>
        </p:txBody>
      </p:sp>
    </p:spTree>
    <p:extLst>
      <p:ext uri="{BB962C8B-B14F-4D97-AF65-F5344CB8AC3E}">
        <p14:creationId xmlns:p14="http://schemas.microsoft.com/office/powerpoint/2010/main" val="136501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5CEB4-AF37-85BC-8E28-171D829EFB3B}"/>
              </a:ext>
            </a:extLst>
          </p:cNvPr>
          <p:cNvSpPr>
            <a:spLocks noGrp="1"/>
          </p:cNvSpPr>
          <p:nvPr>
            <p:ph type="title"/>
          </p:nvPr>
        </p:nvSpPr>
        <p:spPr/>
        <p:txBody>
          <a:bodyPr/>
          <a:lstStyle/>
          <a:p>
            <a:r>
              <a:rPr lang="en-US" dirty="0"/>
              <a:t>Healthcare trends</a:t>
            </a:r>
          </a:p>
        </p:txBody>
      </p:sp>
      <p:sp>
        <p:nvSpPr>
          <p:cNvPr id="3" name="Content Placeholder 2">
            <a:extLst>
              <a:ext uri="{FF2B5EF4-FFF2-40B4-BE49-F238E27FC236}">
                <a16:creationId xmlns:a16="http://schemas.microsoft.com/office/drawing/2014/main" id="{2FFC7E17-129B-7EF6-AD15-B39C3FA8817F}"/>
              </a:ext>
            </a:extLst>
          </p:cNvPr>
          <p:cNvSpPr>
            <a:spLocks noGrp="1"/>
          </p:cNvSpPr>
          <p:nvPr>
            <p:ph idx="1"/>
          </p:nvPr>
        </p:nvSpPr>
        <p:spPr/>
        <p:txBody>
          <a:bodyPr/>
          <a:lstStyle/>
          <a:p>
            <a:r>
              <a:rPr lang="en-US" dirty="0"/>
              <a:t>Baby Boomers are BOOMIN!</a:t>
            </a:r>
          </a:p>
          <a:p>
            <a:r>
              <a:rPr lang="en-US" dirty="0"/>
              <a:t> Medicare-eligible population set to grow to 69.7 million in 2030 from 35.1 million in 2000</a:t>
            </a:r>
          </a:p>
          <a:p>
            <a:r>
              <a:rPr lang="en-US" dirty="0"/>
              <a:t>Seeing marked increases in acute care requirements in our 65+ population</a:t>
            </a:r>
          </a:p>
        </p:txBody>
      </p:sp>
    </p:spTree>
    <p:extLst>
      <p:ext uri="{BB962C8B-B14F-4D97-AF65-F5344CB8AC3E}">
        <p14:creationId xmlns:p14="http://schemas.microsoft.com/office/powerpoint/2010/main" val="70869953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TM16401371[[fn=Atlas]]</Template>
  <TotalTime>989</TotalTime>
  <Words>775</Words>
  <Application>Microsoft Office PowerPoint</Application>
  <PresentationFormat>Widescreen</PresentationFormat>
  <Paragraphs>72</Paragraphs>
  <Slides>13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Calibri Light</vt:lpstr>
      <vt:lpstr>Rockwell</vt:lpstr>
      <vt:lpstr>Wingdings</vt:lpstr>
      <vt:lpstr>Atlas</vt:lpstr>
      <vt:lpstr>East Alabama Medical Center</vt:lpstr>
      <vt:lpstr>East Alabama Medical Center</vt:lpstr>
      <vt:lpstr>Cardiovascular Intensive care unit</vt:lpstr>
      <vt:lpstr>Population</vt:lpstr>
      <vt:lpstr>Nursing Excellence</vt:lpstr>
      <vt:lpstr>HCAHPS measure</vt:lpstr>
      <vt:lpstr>Nurse retention strategies</vt:lpstr>
      <vt:lpstr>Patient-centered care by preventing CAUTIs</vt:lpstr>
      <vt:lpstr>Healthcare trends</vt:lpstr>
      <vt:lpstr>The importance of a strong culture of quality and patient safety</vt:lpstr>
      <vt:lpstr>How leadership and organizational structure influence patient care</vt:lpstr>
      <vt:lpstr>Community-focused healthcare</vt:lpstr>
      <vt:lpstr>Community Outreach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walker powell</dc:creator>
  <cp:lastModifiedBy>walker powell</cp:lastModifiedBy>
  <cp:revision>1</cp:revision>
  <cp:lastPrinted>2026-07-17T01:44:54Z</cp:lastPrinted>
  <dcterms:created xsi:type="dcterms:W3CDTF">2026-07-15T02:15:11Z</dcterms:created>
  <dcterms:modified xsi:type="dcterms:W3CDTF">2026-07-17T15:06:57Z</dcterms:modified>
</cp:coreProperties>
</file>